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grandir Narrow Bold" panose="020B0604020202020204" charset="0"/>
      <p:regular r:id="rId20"/>
    </p:embeddedFont>
    <p:embeddedFont>
      <p:font typeface="Montserrat" panose="00000500000000000000" pitchFamily="2" charset="0"/>
      <p:regular r:id="rId21"/>
    </p:embeddedFont>
    <p:embeddedFont>
      <p:font typeface="Montserrat Bold" panose="00000800000000000000" charset="0"/>
      <p:regular r:id="rId22"/>
    </p:embeddedFont>
    <p:embeddedFont>
      <p:font typeface="Montserrat Bold Italics" panose="020B0604020202020204" charset="0"/>
      <p:regular r:id="rId23"/>
    </p:embeddedFont>
    <p:embeddedFont>
      <p:font typeface="Montserrat Italics" panose="020B0604020202020204" charset="0"/>
      <p:regular r:id="rId24"/>
    </p:embeddedFont>
    <p:embeddedFont>
      <p:font typeface="Montserrat Semi-Bold" panose="020B0604020202020204" charset="0"/>
      <p:regular r:id="rId25"/>
    </p:embeddedFont>
    <p:embeddedFont>
      <p:font typeface="Montserrat Ultra-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5" d="100"/>
          <a:sy n="105" d="100"/>
        </p:scale>
        <p:origin x="588" y="4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9690" t="-11691" b="-18230"/>
            </a:stretch>
          </a:blipFill>
        </p:spPr>
      </p:sp>
      <p:grpSp>
        <p:nvGrpSpPr>
          <p:cNvPr id="3" name="Group 3"/>
          <p:cNvGrpSpPr/>
          <p:nvPr/>
        </p:nvGrpSpPr>
        <p:grpSpPr>
          <a:xfrm>
            <a:off x="7047214" y="7744917"/>
            <a:ext cx="3459162" cy="3026766"/>
            <a:chOff x="0" y="0"/>
            <a:chExt cx="812800" cy="711200"/>
          </a:xfrm>
        </p:grpSpPr>
        <p:sp>
          <p:nvSpPr>
            <p:cNvPr id="4" name="Freeform 4"/>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5" name="TextBox 5"/>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6" name="Group 6"/>
          <p:cNvGrpSpPr/>
          <p:nvPr/>
        </p:nvGrpSpPr>
        <p:grpSpPr>
          <a:xfrm rot="755098">
            <a:off x="9690690" y="-1961252"/>
            <a:ext cx="2780894" cy="14209505"/>
            <a:chOff x="0" y="0"/>
            <a:chExt cx="732416" cy="3742421"/>
          </a:xfrm>
        </p:grpSpPr>
        <p:sp>
          <p:nvSpPr>
            <p:cNvPr id="7" name="Freeform 7"/>
            <p:cNvSpPr/>
            <p:nvPr/>
          </p:nvSpPr>
          <p:spPr>
            <a:xfrm>
              <a:off x="0" y="0"/>
              <a:ext cx="732416" cy="3742421"/>
            </a:xfrm>
            <a:custGeom>
              <a:avLst/>
              <a:gdLst/>
              <a:ahLst/>
              <a:cxnLst/>
              <a:rect l="l" t="t" r="r" b="b"/>
              <a:pathLst>
                <a:path w="732416" h="3742421">
                  <a:moveTo>
                    <a:pt x="0" y="0"/>
                  </a:moveTo>
                  <a:lnTo>
                    <a:pt x="732416" y="0"/>
                  </a:lnTo>
                  <a:lnTo>
                    <a:pt x="732416" y="3742421"/>
                  </a:lnTo>
                  <a:lnTo>
                    <a:pt x="0" y="3742421"/>
                  </a:lnTo>
                  <a:close/>
                </a:path>
              </a:pathLst>
            </a:custGeom>
            <a:solidFill>
              <a:srgbClr val="0F3566"/>
            </a:solidFill>
          </p:spPr>
        </p:sp>
        <p:sp>
          <p:nvSpPr>
            <p:cNvPr id="8" name="TextBox 8"/>
            <p:cNvSpPr txBox="1"/>
            <p:nvPr/>
          </p:nvSpPr>
          <p:spPr>
            <a:xfrm>
              <a:off x="0" y="0"/>
              <a:ext cx="732416" cy="3742421"/>
            </a:xfrm>
            <a:prstGeom prst="rect">
              <a:avLst/>
            </a:prstGeom>
          </p:spPr>
          <p:txBody>
            <a:bodyPr lIns="50800" tIns="50800" rIns="50800" bIns="50800" rtlCol="0" anchor="ctr"/>
            <a:lstStyle/>
            <a:p>
              <a:pPr algn="ctr">
                <a:lnSpc>
                  <a:spcPts val="2540"/>
                </a:lnSpc>
              </a:pPr>
              <a:endParaRPr/>
            </a:p>
          </p:txBody>
        </p:sp>
      </p:grpSp>
      <p:grpSp>
        <p:nvGrpSpPr>
          <p:cNvPr id="9" name="Group 9"/>
          <p:cNvGrpSpPr>
            <a:grpSpLocks noChangeAspect="1"/>
          </p:cNvGrpSpPr>
          <p:nvPr/>
        </p:nvGrpSpPr>
        <p:grpSpPr>
          <a:xfrm>
            <a:off x="9684427" y="0"/>
            <a:ext cx="8603573" cy="10287000"/>
            <a:chOff x="0" y="0"/>
            <a:chExt cx="8603361" cy="10286746"/>
          </a:xfrm>
        </p:grpSpPr>
        <p:sp>
          <p:nvSpPr>
            <p:cNvPr id="10" name="Freeform 10"/>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69509" r="-58237"/>
              </a:stretch>
            </a:blipFill>
          </p:spPr>
        </p:sp>
      </p:grpSp>
      <p:grpSp>
        <p:nvGrpSpPr>
          <p:cNvPr id="11" name="Group 11"/>
          <p:cNvGrpSpPr/>
          <p:nvPr/>
        </p:nvGrpSpPr>
        <p:grpSpPr>
          <a:xfrm rot="-10800000">
            <a:off x="6534117" y="2448703"/>
            <a:ext cx="3459162" cy="3026766"/>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13" name="TextBox 13"/>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4913748" y="3347561"/>
            <a:ext cx="19835157" cy="4814174"/>
            <a:chOff x="0" y="0"/>
            <a:chExt cx="3875681" cy="940663"/>
          </a:xfrm>
        </p:grpSpPr>
        <p:sp>
          <p:nvSpPr>
            <p:cNvPr id="15" name="Freeform 15"/>
            <p:cNvSpPr/>
            <p:nvPr/>
          </p:nvSpPr>
          <p:spPr>
            <a:xfrm>
              <a:off x="0" y="0"/>
              <a:ext cx="3875680" cy="940663"/>
            </a:xfrm>
            <a:custGeom>
              <a:avLst/>
              <a:gdLst/>
              <a:ahLst/>
              <a:cxnLst/>
              <a:rect l="l" t="t" r="r" b="b"/>
              <a:pathLst>
                <a:path w="3875680" h="940663">
                  <a:moveTo>
                    <a:pt x="203200" y="0"/>
                  </a:moveTo>
                  <a:lnTo>
                    <a:pt x="3875680" y="0"/>
                  </a:lnTo>
                  <a:lnTo>
                    <a:pt x="3672480" y="940663"/>
                  </a:lnTo>
                  <a:lnTo>
                    <a:pt x="0" y="940663"/>
                  </a:lnTo>
                  <a:lnTo>
                    <a:pt x="203200" y="0"/>
                  </a:lnTo>
                  <a:close/>
                </a:path>
              </a:pathLst>
            </a:custGeom>
            <a:solidFill>
              <a:srgbClr val="2586AF"/>
            </a:solidFill>
          </p:spPr>
        </p:sp>
        <p:sp>
          <p:nvSpPr>
            <p:cNvPr id="16" name="TextBox 16"/>
            <p:cNvSpPr txBox="1"/>
            <p:nvPr/>
          </p:nvSpPr>
          <p:spPr>
            <a:xfrm>
              <a:off x="101600" y="0"/>
              <a:ext cx="3672481" cy="940663"/>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2422782" y="2448703"/>
            <a:ext cx="5853259" cy="1148804"/>
            <a:chOff x="0" y="0"/>
            <a:chExt cx="4523508" cy="887817"/>
          </a:xfrm>
        </p:grpSpPr>
        <p:sp>
          <p:nvSpPr>
            <p:cNvPr id="18" name="Freeform 18"/>
            <p:cNvSpPr/>
            <p:nvPr/>
          </p:nvSpPr>
          <p:spPr>
            <a:xfrm>
              <a:off x="0" y="0"/>
              <a:ext cx="4523508" cy="887817"/>
            </a:xfrm>
            <a:custGeom>
              <a:avLst/>
              <a:gdLst/>
              <a:ahLst/>
              <a:cxnLst/>
              <a:rect l="l" t="t" r="r" b="b"/>
              <a:pathLst>
                <a:path w="4523508" h="887817">
                  <a:moveTo>
                    <a:pt x="203200" y="0"/>
                  </a:moveTo>
                  <a:lnTo>
                    <a:pt x="4523508" y="0"/>
                  </a:lnTo>
                  <a:lnTo>
                    <a:pt x="4320308" y="887817"/>
                  </a:lnTo>
                  <a:lnTo>
                    <a:pt x="0" y="887817"/>
                  </a:lnTo>
                  <a:lnTo>
                    <a:pt x="203200" y="0"/>
                  </a:lnTo>
                  <a:close/>
                </a:path>
              </a:pathLst>
            </a:custGeom>
            <a:solidFill>
              <a:srgbClr val="0F3566"/>
            </a:solidFill>
          </p:spPr>
        </p:sp>
        <p:sp>
          <p:nvSpPr>
            <p:cNvPr id="19" name="TextBox 19"/>
            <p:cNvSpPr txBox="1"/>
            <p:nvPr/>
          </p:nvSpPr>
          <p:spPr>
            <a:xfrm>
              <a:off x="101600" y="0"/>
              <a:ext cx="4320308" cy="887817"/>
            </a:xfrm>
            <a:prstGeom prst="rect">
              <a:avLst/>
            </a:prstGeom>
          </p:spPr>
          <p:txBody>
            <a:bodyPr lIns="50800" tIns="50800" rIns="50800" bIns="50800" rtlCol="0" anchor="ctr"/>
            <a:lstStyle/>
            <a:p>
              <a:pPr algn="ctr">
                <a:lnSpc>
                  <a:spcPts val="2540"/>
                </a:lnSpc>
              </a:pPr>
              <a:endParaRPr/>
            </a:p>
          </p:txBody>
        </p:sp>
      </p:grpSp>
      <p:sp>
        <p:nvSpPr>
          <p:cNvPr id="20" name="TextBox 20"/>
          <p:cNvSpPr txBox="1"/>
          <p:nvPr/>
        </p:nvSpPr>
        <p:spPr>
          <a:xfrm>
            <a:off x="1028700" y="3771077"/>
            <a:ext cx="12957513" cy="2588528"/>
          </a:xfrm>
          <a:prstGeom prst="rect">
            <a:avLst/>
          </a:prstGeom>
        </p:spPr>
        <p:txBody>
          <a:bodyPr lIns="0" tIns="0" rIns="0" bIns="0" rtlCol="0" anchor="t">
            <a:spAutoFit/>
          </a:bodyPr>
          <a:lstStyle/>
          <a:p>
            <a:pPr algn="l">
              <a:lnSpc>
                <a:spcPts val="6782"/>
              </a:lnSpc>
            </a:pPr>
            <a:r>
              <a:rPr lang="en-US" sz="6165">
                <a:solidFill>
                  <a:srgbClr val="FFFFFF"/>
                </a:solidFill>
                <a:latin typeface="Montserrat Ultra-Bold"/>
              </a:rPr>
              <a:t>Kinematics and Control of a Six Degrees of Freedom Robotic Manipulator</a:t>
            </a:r>
          </a:p>
        </p:txBody>
      </p:sp>
      <p:sp>
        <p:nvSpPr>
          <p:cNvPr id="21" name="TextBox 21"/>
          <p:cNvSpPr txBox="1"/>
          <p:nvPr/>
        </p:nvSpPr>
        <p:spPr>
          <a:xfrm>
            <a:off x="2799905" y="2604005"/>
            <a:ext cx="5099011" cy="762000"/>
          </a:xfrm>
          <a:prstGeom prst="rect">
            <a:avLst/>
          </a:prstGeom>
        </p:spPr>
        <p:txBody>
          <a:bodyPr lIns="0" tIns="0" rIns="0" bIns="0" rtlCol="0" anchor="t">
            <a:spAutoFit/>
          </a:bodyPr>
          <a:lstStyle/>
          <a:p>
            <a:pPr algn="ctr">
              <a:lnSpc>
                <a:spcPts val="6299"/>
              </a:lnSpc>
            </a:pPr>
            <a:r>
              <a:rPr lang="en-US" sz="4500">
                <a:solidFill>
                  <a:srgbClr val="FFFFFF"/>
                </a:solidFill>
                <a:latin typeface="Montserrat Semi-Bold"/>
              </a:rPr>
              <a:t>MEXE 23-038</a:t>
            </a:r>
          </a:p>
        </p:txBody>
      </p:sp>
      <p:sp>
        <p:nvSpPr>
          <p:cNvPr id="22" name="TextBox 22"/>
          <p:cNvSpPr txBox="1"/>
          <p:nvPr/>
        </p:nvSpPr>
        <p:spPr>
          <a:xfrm>
            <a:off x="1066800" y="6445330"/>
            <a:ext cx="11142199" cy="1979676"/>
          </a:xfrm>
          <a:prstGeom prst="rect">
            <a:avLst/>
          </a:prstGeom>
        </p:spPr>
        <p:txBody>
          <a:bodyPr lIns="0" tIns="0" rIns="0" bIns="0" rtlCol="0" anchor="t">
            <a:spAutoFit/>
          </a:bodyPr>
          <a:lstStyle/>
          <a:p>
            <a:pPr algn="l">
              <a:lnSpc>
                <a:spcPts val="3191"/>
              </a:lnSpc>
            </a:pPr>
            <a:r>
              <a:rPr lang="en-US" sz="2399">
                <a:solidFill>
                  <a:srgbClr val="FFFFFF"/>
                </a:solidFill>
                <a:latin typeface="Montserrat Bold"/>
              </a:rPr>
              <a:t>Dhan Rence C. Amurao | Hannie Rose R Lontoc | Angelica A. Perlas | Emanuel F. Saez | Caitlin Mari D. Umali</a:t>
            </a:r>
          </a:p>
          <a:p>
            <a:pPr algn="l">
              <a:lnSpc>
                <a:spcPts val="3191"/>
              </a:lnSpc>
            </a:pPr>
            <a:r>
              <a:rPr lang="en-US" sz="2399">
                <a:solidFill>
                  <a:srgbClr val="FFFFFF"/>
                </a:solidFill>
                <a:latin typeface="Montserrat Italics"/>
              </a:rPr>
              <a:t>Engr. Janice F. Peralta</a:t>
            </a:r>
          </a:p>
          <a:p>
            <a:pPr algn="l">
              <a:lnSpc>
                <a:spcPts val="3191"/>
              </a:lnSpc>
            </a:pPr>
            <a:r>
              <a:rPr lang="en-US" sz="2399">
                <a:solidFill>
                  <a:srgbClr val="FFFFFF"/>
                </a:solidFill>
                <a:latin typeface="Montserrat Italics"/>
              </a:rPr>
              <a:t>Engr. Mikko A. De Torres</a:t>
            </a:r>
          </a:p>
          <a:p>
            <a:pPr algn="l">
              <a:lnSpc>
                <a:spcPts val="3191"/>
              </a:lnSpc>
            </a:pPr>
            <a:endParaRPr lang="en-US" sz="2399">
              <a:solidFill>
                <a:srgbClr val="FFFFFF"/>
              </a:solidFill>
              <a:latin typeface="Montserrat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355716" y="636370"/>
            <a:ext cx="745404" cy="652229"/>
            <a:chOff x="0" y="0"/>
            <a:chExt cx="812800" cy="711200"/>
          </a:xfrm>
        </p:grpSpPr>
        <p:sp>
          <p:nvSpPr>
            <p:cNvPr id="3" name="Freeform 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4" name="TextBox 4"/>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5" name="Group 5"/>
          <p:cNvGrpSpPr/>
          <p:nvPr/>
        </p:nvGrpSpPr>
        <p:grpSpPr>
          <a:xfrm>
            <a:off x="-2316321" y="1028700"/>
            <a:ext cx="9805143" cy="865559"/>
            <a:chOff x="0" y="0"/>
            <a:chExt cx="10057276" cy="887817"/>
          </a:xfrm>
        </p:grpSpPr>
        <p:sp>
          <p:nvSpPr>
            <p:cNvPr id="6" name="Freeform 6"/>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7" name="TextBox 7"/>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8" name="Group 8"/>
          <p:cNvGrpSpPr/>
          <p:nvPr/>
        </p:nvGrpSpPr>
        <p:grpSpPr>
          <a:xfrm>
            <a:off x="383808" y="636370"/>
            <a:ext cx="6344611" cy="1134064"/>
            <a:chOff x="0" y="0"/>
            <a:chExt cx="4966960" cy="887817"/>
          </a:xfrm>
        </p:grpSpPr>
        <p:sp>
          <p:nvSpPr>
            <p:cNvPr id="9" name="Freeform 9"/>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0" name="TextBox 10"/>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1" name="Group 11"/>
          <p:cNvGrpSpPr/>
          <p:nvPr/>
        </p:nvGrpSpPr>
        <p:grpSpPr>
          <a:xfrm>
            <a:off x="16333017" y="-1214245"/>
            <a:ext cx="14583041" cy="11744295"/>
            <a:chOff x="0" y="0"/>
            <a:chExt cx="1102414" cy="887817"/>
          </a:xfrm>
        </p:grpSpPr>
        <p:sp>
          <p:nvSpPr>
            <p:cNvPr id="12" name="Freeform 12"/>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13" name="TextBox 13"/>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16219913" y="-404213"/>
            <a:ext cx="4901631" cy="7073703"/>
            <a:chOff x="0" y="0"/>
            <a:chExt cx="615201" cy="887817"/>
          </a:xfrm>
        </p:grpSpPr>
        <p:sp>
          <p:nvSpPr>
            <p:cNvPr id="15" name="Freeform 15"/>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16" name="TextBox 16"/>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12802668" y="231228"/>
            <a:ext cx="9963679" cy="812202"/>
            <a:chOff x="0" y="0"/>
            <a:chExt cx="4425238" cy="360729"/>
          </a:xfrm>
        </p:grpSpPr>
        <p:sp>
          <p:nvSpPr>
            <p:cNvPr id="18" name="Freeform 18"/>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19" name="TextBox 19"/>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sp>
        <p:nvSpPr>
          <p:cNvPr id="20" name="TextBox 20"/>
          <p:cNvSpPr txBox="1"/>
          <p:nvPr/>
        </p:nvSpPr>
        <p:spPr>
          <a:xfrm>
            <a:off x="2316747" y="1017137"/>
            <a:ext cx="2478732"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OBJECTIVE 2</a:t>
            </a:r>
          </a:p>
        </p:txBody>
      </p:sp>
      <p:sp>
        <p:nvSpPr>
          <p:cNvPr id="21" name="TextBox 21"/>
          <p:cNvSpPr txBox="1"/>
          <p:nvPr/>
        </p:nvSpPr>
        <p:spPr>
          <a:xfrm>
            <a:off x="13151421" y="422058"/>
            <a:ext cx="491508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3 &amp;  4</a:t>
            </a:r>
          </a:p>
        </p:txBody>
      </p:sp>
      <p:sp>
        <p:nvSpPr>
          <p:cNvPr id="22" name="TextBox 22"/>
          <p:cNvSpPr txBox="1"/>
          <p:nvPr/>
        </p:nvSpPr>
        <p:spPr>
          <a:xfrm>
            <a:off x="1927781" y="3810177"/>
            <a:ext cx="9175178" cy="2733675"/>
          </a:xfrm>
          <a:prstGeom prst="rect">
            <a:avLst/>
          </a:prstGeom>
        </p:spPr>
        <p:txBody>
          <a:bodyPr lIns="0" tIns="0" rIns="0" bIns="0" rtlCol="0" anchor="t">
            <a:spAutoFit/>
          </a:bodyPr>
          <a:lstStyle/>
          <a:p>
            <a:pPr algn="just">
              <a:lnSpc>
                <a:spcPts val="4350"/>
              </a:lnSpc>
            </a:pPr>
            <a:r>
              <a:rPr lang="en-US" sz="3000">
                <a:solidFill>
                  <a:srgbClr val="000000"/>
                </a:solidFill>
                <a:latin typeface="Montserrat Bold"/>
              </a:rPr>
              <a:t>Executed the simulation through CoppeliaSim and achieved the task of reaching the five (5) target position with its respective graphs of end-effector velocity and joint angles velocity.</a:t>
            </a:r>
          </a:p>
        </p:txBody>
      </p:sp>
      <p:sp>
        <p:nvSpPr>
          <p:cNvPr id="23" name="TextBox 23"/>
          <p:cNvSpPr txBox="1"/>
          <p:nvPr/>
        </p:nvSpPr>
        <p:spPr>
          <a:xfrm>
            <a:off x="1361735" y="2690293"/>
            <a:ext cx="2889766" cy="485775"/>
          </a:xfrm>
          <a:prstGeom prst="rect">
            <a:avLst/>
          </a:prstGeom>
        </p:spPr>
        <p:txBody>
          <a:bodyPr lIns="0" tIns="0" rIns="0" bIns="0" rtlCol="0" anchor="t">
            <a:spAutoFit/>
          </a:bodyPr>
          <a:lstStyle/>
          <a:p>
            <a:pPr algn="ctr">
              <a:lnSpc>
                <a:spcPts val="3839"/>
              </a:lnSpc>
              <a:spcBef>
                <a:spcPct val="0"/>
              </a:spcBef>
            </a:pPr>
            <a:r>
              <a:rPr lang="en-US" sz="3199">
                <a:solidFill>
                  <a:srgbClr val="000000"/>
                </a:solidFill>
                <a:latin typeface="Montserrat Bold Italics"/>
              </a:rPr>
              <a:t>C. Conclusion</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355716" y="636370"/>
            <a:ext cx="745404" cy="652229"/>
            <a:chOff x="0" y="0"/>
            <a:chExt cx="812800" cy="711200"/>
          </a:xfrm>
        </p:grpSpPr>
        <p:sp>
          <p:nvSpPr>
            <p:cNvPr id="3" name="Freeform 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4" name="TextBox 4"/>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5" name="Group 5"/>
          <p:cNvGrpSpPr/>
          <p:nvPr/>
        </p:nvGrpSpPr>
        <p:grpSpPr>
          <a:xfrm>
            <a:off x="-2316321" y="1028700"/>
            <a:ext cx="9805143" cy="865559"/>
            <a:chOff x="0" y="0"/>
            <a:chExt cx="10057276" cy="887817"/>
          </a:xfrm>
        </p:grpSpPr>
        <p:sp>
          <p:nvSpPr>
            <p:cNvPr id="6" name="Freeform 6"/>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7" name="TextBox 7"/>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8" name="Group 8"/>
          <p:cNvGrpSpPr/>
          <p:nvPr/>
        </p:nvGrpSpPr>
        <p:grpSpPr>
          <a:xfrm>
            <a:off x="383808" y="636370"/>
            <a:ext cx="6344611" cy="1134064"/>
            <a:chOff x="0" y="0"/>
            <a:chExt cx="4966960" cy="887817"/>
          </a:xfrm>
        </p:grpSpPr>
        <p:sp>
          <p:nvSpPr>
            <p:cNvPr id="9" name="Freeform 9"/>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0" name="TextBox 10"/>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1" name="Group 11"/>
          <p:cNvGrpSpPr/>
          <p:nvPr/>
        </p:nvGrpSpPr>
        <p:grpSpPr>
          <a:xfrm>
            <a:off x="16333017" y="-1214245"/>
            <a:ext cx="14583041" cy="11744295"/>
            <a:chOff x="0" y="0"/>
            <a:chExt cx="1102414" cy="887817"/>
          </a:xfrm>
        </p:grpSpPr>
        <p:sp>
          <p:nvSpPr>
            <p:cNvPr id="12" name="Freeform 12"/>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13" name="TextBox 13"/>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16219913" y="-404213"/>
            <a:ext cx="4901631" cy="7073703"/>
            <a:chOff x="0" y="0"/>
            <a:chExt cx="615201" cy="887817"/>
          </a:xfrm>
        </p:grpSpPr>
        <p:sp>
          <p:nvSpPr>
            <p:cNvPr id="15" name="Freeform 15"/>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16" name="TextBox 16"/>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12802668" y="231228"/>
            <a:ext cx="9963679" cy="812202"/>
            <a:chOff x="0" y="0"/>
            <a:chExt cx="4425238" cy="360729"/>
          </a:xfrm>
        </p:grpSpPr>
        <p:sp>
          <p:nvSpPr>
            <p:cNvPr id="18" name="Freeform 18"/>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19" name="TextBox 19"/>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sp>
        <p:nvSpPr>
          <p:cNvPr id="20" name="TextBox 20"/>
          <p:cNvSpPr txBox="1"/>
          <p:nvPr/>
        </p:nvSpPr>
        <p:spPr>
          <a:xfrm>
            <a:off x="2316003" y="1017137"/>
            <a:ext cx="2480221"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OBJECTIVE 3</a:t>
            </a:r>
          </a:p>
        </p:txBody>
      </p:sp>
      <p:sp>
        <p:nvSpPr>
          <p:cNvPr id="21" name="TextBox 21"/>
          <p:cNvSpPr txBox="1"/>
          <p:nvPr/>
        </p:nvSpPr>
        <p:spPr>
          <a:xfrm>
            <a:off x="13151421" y="441108"/>
            <a:ext cx="491508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3 &amp;  4</a:t>
            </a:r>
          </a:p>
        </p:txBody>
      </p:sp>
      <p:sp>
        <p:nvSpPr>
          <p:cNvPr id="22" name="TextBox 22"/>
          <p:cNvSpPr txBox="1"/>
          <p:nvPr/>
        </p:nvSpPr>
        <p:spPr>
          <a:xfrm>
            <a:off x="836754" y="2380426"/>
            <a:ext cx="11436762" cy="457200"/>
          </a:xfrm>
          <a:prstGeom prst="rect">
            <a:avLst/>
          </a:prstGeom>
        </p:spPr>
        <p:txBody>
          <a:bodyPr lIns="0" tIns="0" rIns="0" bIns="0" rtlCol="0" anchor="t">
            <a:spAutoFit/>
          </a:bodyPr>
          <a:lstStyle/>
          <a:p>
            <a:pPr algn="ctr">
              <a:lnSpc>
                <a:spcPts val="3600"/>
              </a:lnSpc>
              <a:spcBef>
                <a:spcPct val="0"/>
              </a:spcBef>
            </a:pPr>
            <a:r>
              <a:rPr lang="en-US" sz="3000">
                <a:solidFill>
                  <a:srgbClr val="000000"/>
                </a:solidFill>
                <a:latin typeface="Montserrat Bold"/>
              </a:rPr>
              <a:t>Evaluate the robotic manipulator in 5 target points.</a:t>
            </a:r>
          </a:p>
        </p:txBody>
      </p:sp>
      <p:sp>
        <p:nvSpPr>
          <p:cNvPr id="23" name="TextBox 23"/>
          <p:cNvSpPr txBox="1"/>
          <p:nvPr/>
        </p:nvSpPr>
        <p:spPr>
          <a:xfrm>
            <a:off x="1468057" y="3342451"/>
            <a:ext cx="3152031" cy="457200"/>
          </a:xfrm>
          <a:prstGeom prst="rect">
            <a:avLst/>
          </a:prstGeom>
        </p:spPr>
        <p:txBody>
          <a:bodyPr lIns="0" tIns="0" rIns="0" bIns="0" rtlCol="0" anchor="t">
            <a:spAutoFit/>
          </a:bodyPr>
          <a:lstStyle/>
          <a:p>
            <a:pPr algn="ctr">
              <a:lnSpc>
                <a:spcPts val="3600"/>
              </a:lnSpc>
              <a:spcBef>
                <a:spcPct val="0"/>
              </a:spcBef>
            </a:pPr>
            <a:r>
              <a:rPr lang="en-US" sz="3000">
                <a:solidFill>
                  <a:srgbClr val="000000"/>
                </a:solidFill>
                <a:latin typeface="Montserrat Bold Italics"/>
              </a:rPr>
              <a:t>A. Methodology</a:t>
            </a:r>
          </a:p>
        </p:txBody>
      </p:sp>
      <p:sp>
        <p:nvSpPr>
          <p:cNvPr id="24" name="TextBox 24"/>
          <p:cNvSpPr txBox="1"/>
          <p:nvPr/>
        </p:nvSpPr>
        <p:spPr>
          <a:xfrm>
            <a:off x="1861824" y="4342576"/>
            <a:ext cx="13459146" cy="2686050"/>
          </a:xfrm>
          <a:prstGeom prst="rect">
            <a:avLst/>
          </a:prstGeom>
        </p:spPr>
        <p:txBody>
          <a:bodyPr lIns="0" tIns="0" rIns="0" bIns="0" rtlCol="0" anchor="t">
            <a:spAutoFit/>
          </a:bodyPr>
          <a:lstStyle/>
          <a:p>
            <a:pPr algn="just">
              <a:lnSpc>
                <a:spcPts val="4349"/>
              </a:lnSpc>
            </a:pPr>
            <a:r>
              <a:rPr lang="en-US" sz="2999">
                <a:solidFill>
                  <a:srgbClr val="000000"/>
                </a:solidFill>
                <a:latin typeface="Montserrat Bold"/>
              </a:rPr>
              <a:t>Assessment of the manipulator's behavior and performance in the virtual environment. The GUI calculator and Peter Corke's Robotic Toolbox for Forward Kinematics along with the link lengths, joint angles and position vector. Next, is to assess the obtained position vector in CoppeliaSim. </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355716" y="636370"/>
            <a:ext cx="745404" cy="652229"/>
            <a:chOff x="0" y="0"/>
            <a:chExt cx="812800" cy="711200"/>
          </a:xfrm>
        </p:grpSpPr>
        <p:sp>
          <p:nvSpPr>
            <p:cNvPr id="3" name="Freeform 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4" name="TextBox 4"/>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5" name="Group 5"/>
          <p:cNvGrpSpPr/>
          <p:nvPr/>
        </p:nvGrpSpPr>
        <p:grpSpPr>
          <a:xfrm>
            <a:off x="-2316321" y="1028700"/>
            <a:ext cx="9805143" cy="865559"/>
            <a:chOff x="0" y="0"/>
            <a:chExt cx="10057276" cy="887817"/>
          </a:xfrm>
        </p:grpSpPr>
        <p:sp>
          <p:nvSpPr>
            <p:cNvPr id="6" name="Freeform 6"/>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7" name="TextBox 7"/>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8" name="Group 8"/>
          <p:cNvGrpSpPr/>
          <p:nvPr/>
        </p:nvGrpSpPr>
        <p:grpSpPr>
          <a:xfrm>
            <a:off x="383808" y="636370"/>
            <a:ext cx="6344611" cy="1134064"/>
            <a:chOff x="0" y="0"/>
            <a:chExt cx="4966960" cy="887817"/>
          </a:xfrm>
        </p:grpSpPr>
        <p:sp>
          <p:nvSpPr>
            <p:cNvPr id="9" name="Freeform 9"/>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0" name="TextBox 10"/>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1" name="Group 11"/>
          <p:cNvGrpSpPr/>
          <p:nvPr/>
        </p:nvGrpSpPr>
        <p:grpSpPr>
          <a:xfrm>
            <a:off x="16333017" y="-1214245"/>
            <a:ext cx="14583041" cy="11744295"/>
            <a:chOff x="0" y="0"/>
            <a:chExt cx="1102414" cy="887817"/>
          </a:xfrm>
        </p:grpSpPr>
        <p:sp>
          <p:nvSpPr>
            <p:cNvPr id="12" name="Freeform 12"/>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13" name="TextBox 13"/>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16219913" y="-404213"/>
            <a:ext cx="4901631" cy="7073703"/>
            <a:chOff x="0" y="0"/>
            <a:chExt cx="615201" cy="887817"/>
          </a:xfrm>
        </p:grpSpPr>
        <p:sp>
          <p:nvSpPr>
            <p:cNvPr id="15" name="Freeform 15"/>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16" name="TextBox 16"/>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12802668" y="231228"/>
            <a:ext cx="9963679" cy="812202"/>
            <a:chOff x="0" y="0"/>
            <a:chExt cx="4425238" cy="360729"/>
          </a:xfrm>
        </p:grpSpPr>
        <p:sp>
          <p:nvSpPr>
            <p:cNvPr id="18" name="Freeform 18"/>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19" name="TextBox 19"/>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sp>
        <p:nvSpPr>
          <p:cNvPr id="20" name="Freeform 20"/>
          <p:cNvSpPr/>
          <p:nvPr/>
        </p:nvSpPr>
        <p:spPr>
          <a:xfrm>
            <a:off x="1491249" y="2728461"/>
            <a:ext cx="3803048" cy="3943252"/>
          </a:xfrm>
          <a:custGeom>
            <a:avLst/>
            <a:gdLst/>
            <a:ahLst/>
            <a:cxnLst/>
            <a:rect l="l" t="t" r="r" b="b"/>
            <a:pathLst>
              <a:path w="3803048" h="3943252">
                <a:moveTo>
                  <a:pt x="0" y="0"/>
                </a:moveTo>
                <a:lnTo>
                  <a:pt x="3803048" y="0"/>
                </a:lnTo>
                <a:lnTo>
                  <a:pt x="3803048" y="3943252"/>
                </a:lnTo>
                <a:lnTo>
                  <a:pt x="0" y="3943252"/>
                </a:lnTo>
                <a:lnTo>
                  <a:pt x="0" y="0"/>
                </a:lnTo>
                <a:close/>
              </a:path>
            </a:pathLst>
          </a:custGeom>
          <a:blipFill>
            <a:blip r:embed="rId2"/>
            <a:stretch>
              <a:fillRect/>
            </a:stretch>
          </a:blipFill>
        </p:spPr>
      </p:sp>
      <p:sp>
        <p:nvSpPr>
          <p:cNvPr id="21" name="Freeform 21"/>
          <p:cNvSpPr/>
          <p:nvPr/>
        </p:nvSpPr>
        <p:spPr>
          <a:xfrm>
            <a:off x="6375886" y="2612319"/>
            <a:ext cx="4111014" cy="4175537"/>
          </a:xfrm>
          <a:custGeom>
            <a:avLst/>
            <a:gdLst/>
            <a:ahLst/>
            <a:cxnLst/>
            <a:rect l="l" t="t" r="r" b="b"/>
            <a:pathLst>
              <a:path w="4111014" h="4175537">
                <a:moveTo>
                  <a:pt x="0" y="0"/>
                </a:moveTo>
                <a:lnTo>
                  <a:pt x="4111014" y="0"/>
                </a:lnTo>
                <a:lnTo>
                  <a:pt x="4111014" y="4175536"/>
                </a:lnTo>
                <a:lnTo>
                  <a:pt x="0" y="4175536"/>
                </a:lnTo>
                <a:lnTo>
                  <a:pt x="0" y="0"/>
                </a:lnTo>
                <a:close/>
              </a:path>
            </a:pathLst>
          </a:custGeom>
          <a:blipFill>
            <a:blip r:embed="rId3"/>
            <a:stretch>
              <a:fillRect/>
            </a:stretch>
          </a:blipFill>
        </p:spPr>
      </p:sp>
      <p:sp>
        <p:nvSpPr>
          <p:cNvPr id="22" name="Freeform 22"/>
          <p:cNvSpPr/>
          <p:nvPr/>
        </p:nvSpPr>
        <p:spPr>
          <a:xfrm>
            <a:off x="11339794" y="1894259"/>
            <a:ext cx="4665454" cy="4775230"/>
          </a:xfrm>
          <a:custGeom>
            <a:avLst/>
            <a:gdLst/>
            <a:ahLst/>
            <a:cxnLst/>
            <a:rect l="l" t="t" r="r" b="b"/>
            <a:pathLst>
              <a:path w="4665454" h="4775230">
                <a:moveTo>
                  <a:pt x="0" y="0"/>
                </a:moveTo>
                <a:lnTo>
                  <a:pt x="4665454" y="0"/>
                </a:lnTo>
                <a:lnTo>
                  <a:pt x="4665454" y="4775230"/>
                </a:lnTo>
                <a:lnTo>
                  <a:pt x="0" y="4775230"/>
                </a:lnTo>
                <a:lnTo>
                  <a:pt x="0" y="0"/>
                </a:lnTo>
                <a:close/>
              </a:path>
            </a:pathLst>
          </a:custGeom>
          <a:blipFill>
            <a:blip r:embed="rId4"/>
            <a:stretch>
              <a:fillRect t="-161" b="-161"/>
            </a:stretch>
          </a:blipFill>
        </p:spPr>
      </p:sp>
      <p:sp>
        <p:nvSpPr>
          <p:cNvPr id="23" name="Freeform 23"/>
          <p:cNvSpPr/>
          <p:nvPr/>
        </p:nvSpPr>
        <p:spPr>
          <a:xfrm>
            <a:off x="5684822" y="6669489"/>
            <a:ext cx="5264447" cy="3524698"/>
          </a:xfrm>
          <a:custGeom>
            <a:avLst/>
            <a:gdLst/>
            <a:ahLst/>
            <a:cxnLst/>
            <a:rect l="l" t="t" r="r" b="b"/>
            <a:pathLst>
              <a:path w="5264447" h="3524698">
                <a:moveTo>
                  <a:pt x="0" y="0"/>
                </a:moveTo>
                <a:lnTo>
                  <a:pt x="5264447" y="0"/>
                </a:lnTo>
                <a:lnTo>
                  <a:pt x="5264447" y="3524699"/>
                </a:lnTo>
                <a:lnTo>
                  <a:pt x="0" y="3524699"/>
                </a:lnTo>
                <a:lnTo>
                  <a:pt x="0" y="0"/>
                </a:lnTo>
                <a:close/>
              </a:path>
            </a:pathLst>
          </a:custGeom>
          <a:blipFill>
            <a:blip r:embed="rId5"/>
            <a:stretch>
              <a:fillRect t="-4734"/>
            </a:stretch>
          </a:blipFill>
        </p:spPr>
      </p:sp>
      <p:sp>
        <p:nvSpPr>
          <p:cNvPr id="24" name="TextBox 24"/>
          <p:cNvSpPr txBox="1"/>
          <p:nvPr/>
        </p:nvSpPr>
        <p:spPr>
          <a:xfrm>
            <a:off x="2316003" y="1017137"/>
            <a:ext cx="2480221"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OBJECTIVE 3</a:t>
            </a:r>
          </a:p>
        </p:txBody>
      </p:sp>
      <p:sp>
        <p:nvSpPr>
          <p:cNvPr id="25" name="TextBox 25"/>
          <p:cNvSpPr txBox="1"/>
          <p:nvPr/>
        </p:nvSpPr>
        <p:spPr>
          <a:xfrm>
            <a:off x="13151421" y="441108"/>
            <a:ext cx="491508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3 &amp;  4</a:t>
            </a:r>
          </a:p>
        </p:txBody>
      </p:sp>
      <p:sp>
        <p:nvSpPr>
          <p:cNvPr id="26" name="TextBox 26"/>
          <p:cNvSpPr txBox="1"/>
          <p:nvPr/>
        </p:nvSpPr>
        <p:spPr>
          <a:xfrm>
            <a:off x="1267955" y="2126544"/>
            <a:ext cx="2096095" cy="485775"/>
          </a:xfrm>
          <a:prstGeom prst="rect">
            <a:avLst/>
          </a:prstGeom>
        </p:spPr>
        <p:txBody>
          <a:bodyPr lIns="0" tIns="0" rIns="0" bIns="0" rtlCol="0" anchor="t">
            <a:spAutoFit/>
          </a:bodyPr>
          <a:lstStyle/>
          <a:p>
            <a:pPr algn="ctr">
              <a:lnSpc>
                <a:spcPts val="3839"/>
              </a:lnSpc>
              <a:spcBef>
                <a:spcPct val="0"/>
              </a:spcBef>
            </a:pPr>
            <a:r>
              <a:rPr lang="en-US" sz="3199">
                <a:solidFill>
                  <a:srgbClr val="000000"/>
                </a:solidFill>
                <a:latin typeface="Montserrat Bold Italics"/>
              </a:rPr>
              <a:t>B. Results</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355716" y="636370"/>
            <a:ext cx="745404" cy="652229"/>
            <a:chOff x="0" y="0"/>
            <a:chExt cx="812800" cy="711200"/>
          </a:xfrm>
        </p:grpSpPr>
        <p:sp>
          <p:nvSpPr>
            <p:cNvPr id="3" name="Freeform 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4" name="TextBox 4"/>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5" name="Group 5"/>
          <p:cNvGrpSpPr/>
          <p:nvPr/>
        </p:nvGrpSpPr>
        <p:grpSpPr>
          <a:xfrm>
            <a:off x="-2316321" y="1028700"/>
            <a:ext cx="9805143" cy="865559"/>
            <a:chOff x="0" y="0"/>
            <a:chExt cx="10057276" cy="887817"/>
          </a:xfrm>
        </p:grpSpPr>
        <p:sp>
          <p:nvSpPr>
            <p:cNvPr id="6" name="Freeform 6"/>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7" name="TextBox 7"/>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8" name="Group 8"/>
          <p:cNvGrpSpPr/>
          <p:nvPr/>
        </p:nvGrpSpPr>
        <p:grpSpPr>
          <a:xfrm>
            <a:off x="383808" y="636370"/>
            <a:ext cx="6344611" cy="1134064"/>
            <a:chOff x="0" y="0"/>
            <a:chExt cx="4966960" cy="887817"/>
          </a:xfrm>
        </p:grpSpPr>
        <p:sp>
          <p:nvSpPr>
            <p:cNvPr id="9" name="Freeform 9"/>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0" name="TextBox 10"/>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1" name="Group 11"/>
          <p:cNvGrpSpPr/>
          <p:nvPr/>
        </p:nvGrpSpPr>
        <p:grpSpPr>
          <a:xfrm>
            <a:off x="16333017" y="-1214245"/>
            <a:ext cx="14583041" cy="11744295"/>
            <a:chOff x="0" y="0"/>
            <a:chExt cx="1102414" cy="887817"/>
          </a:xfrm>
        </p:grpSpPr>
        <p:sp>
          <p:nvSpPr>
            <p:cNvPr id="12" name="Freeform 12"/>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13" name="TextBox 13"/>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16219913" y="-404213"/>
            <a:ext cx="4901631" cy="7073703"/>
            <a:chOff x="0" y="0"/>
            <a:chExt cx="615201" cy="887817"/>
          </a:xfrm>
        </p:grpSpPr>
        <p:sp>
          <p:nvSpPr>
            <p:cNvPr id="15" name="Freeform 15"/>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16" name="TextBox 16"/>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12802668" y="231228"/>
            <a:ext cx="9963679" cy="812202"/>
            <a:chOff x="0" y="0"/>
            <a:chExt cx="4425238" cy="360729"/>
          </a:xfrm>
        </p:grpSpPr>
        <p:sp>
          <p:nvSpPr>
            <p:cNvPr id="18" name="Freeform 18"/>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19" name="TextBox 19"/>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sp>
        <p:nvSpPr>
          <p:cNvPr id="20" name="TextBox 20"/>
          <p:cNvSpPr txBox="1"/>
          <p:nvPr/>
        </p:nvSpPr>
        <p:spPr>
          <a:xfrm>
            <a:off x="2316003" y="1017137"/>
            <a:ext cx="2480221"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OBJECTIVE 3</a:t>
            </a:r>
          </a:p>
        </p:txBody>
      </p:sp>
      <p:sp>
        <p:nvSpPr>
          <p:cNvPr id="21" name="TextBox 21"/>
          <p:cNvSpPr txBox="1"/>
          <p:nvPr/>
        </p:nvSpPr>
        <p:spPr>
          <a:xfrm>
            <a:off x="13151421" y="441108"/>
            <a:ext cx="491508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3 &amp;  4</a:t>
            </a:r>
          </a:p>
        </p:txBody>
      </p:sp>
      <p:sp>
        <p:nvSpPr>
          <p:cNvPr id="22" name="TextBox 22"/>
          <p:cNvSpPr txBox="1"/>
          <p:nvPr/>
        </p:nvSpPr>
        <p:spPr>
          <a:xfrm>
            <a:off x="1289029" y="2646863"/>
            <a:ext cx="2889766" cy="485775"/>
          </a:xfrm>
          <a:prstGeom prst="rect">
            <a:avLst/>
          </a:prstGeom>
        </p:spPr>
        <p:txBody>
          <a:bodyPr lIns="0" tIns="0" rIns="0" bIns="0" rtlCol="0" anchor="t">
            <a:spAutoFit/>
          </a:bodyPr>
          <a:lstStyle/>
          <a:p>
            <a:pPr algn="ctr">
              <a:lnSpc>
                <a:spcPts val="3839"/>
              </a:lnSpc>
              <a:spcBef>
                <a:spcPct val="0"/>
              </a:spcBef>
            </a:pPr>
            <a:r>
              <a:rPr lang="en-US" sz="3199">
                <a:solidFill>
                  <a:srgbClr val="000000"/>
                </a:solidFill>
                <a:latin typeface="Montserrat Bold Italics"/>
              </a:rPr>
              <a:t>C. Conclusion</a:t>
            </a:r>
          </a:p>
        </p:txBody>
      </p:sp>
      <p:sp>
        <p:nvSpPr>
          <p:cNvPr id="23" name="TextBox 23"/>
          <p:cNvSpPr txBox="1"/>
          <p:nvPr/>
        </p:nvSpPr>
        <p:spPr>
          <a:xfrm>
            <a:off x="1812603" y="3647151"/>
            <a:ext cx="13040769" cy="4314825"/>
          </a:xfrm>
          <a:prstGeom prst="rect">
            <a:avLst/>
          </a:prstGeom>
        </p:spPr>
        <p:txBody>
          <a:bodyPr lIns="0" tIns="0" rIns="0" bIns="0" rtlCol="0" anchor="t">
            <a:spAutoFit/>
          </a:bodyPr>
          <a:lstStyle/>
          <a:p>
            <a:pPr algn="just">
              <a:lnSpc>
                <a:spcPts val="4349"/>
              </a:lnSpc>
            </a:pPr>
            <a:r>
              <a:rPr lang="en-US" sz="2999">
                <a:solidFill>
                  <a:srgbClr val="000000"/>
                </a:solidFill>
                <a:latin typeface="Montserrat Bold"/>
              </a:rPr>
              <a:t>The GUI Calculator and Peter Corke’s Robotic Toolbox were able to provide the values of Forward Kinematics to be used for the validation of the manipulator's movement in CoppeliaSim. As well as the equivalent matrix from the assigned joint angles for each test. Through these tools, the values obtained from tests are equal, ensuring the accuracy and reliability of the manipulator's performance.</a:t>
            </a:r>
          </a:p>
          <a:p>
            <a:pPr algn="just">
              <a:lnSpc>
                <a:spcPts val="4349"/>
              </a:lnSpc>
            </a:pPr>
            <a:endParaRPr lang="en-US" sz="2999">
              <a:solidFill>
                <a:srgbClr val="000000"/>
              </a:solidFill>
              <a:latin typeface="Montserrat Bold"/>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51988" y="8853859"/>
            <a:ext cx="10508101" cy="1254655"/>
            <a:chOff x="0" y="0"/>
            <a:chExt cx="14010802" cy="1672874"/>
          </a:xfrm>
        </p:grpSpPr>
        <p:grpSp>
          <p:nvGrpSpPr>
            <p:cNvPr id="3" name="Group 3"/>
            <p:cNvGrpSpPr/>
            <p:nvPr/>
          </p:nvGrpSpPr>
          <p:grpSpPr>
            <a:xfrm>
              <a:off x="0" y="0"/>
              <a:ext cx="13284906" cy="1082936"/>
              <a:chOff x="0" y="0"/>
              <a:chExt cx="4425238" cy="360729"/>
            </a:xfrm>
          </p:grpSpPr>
          <p:sp>
            <p:nvSpPr>
              <p:cNvPr id="4" name="Freeform 4"/>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5" name="TextBox 5"/>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nvGrpSpPr>
            <p:cNvPr id="6" name="Group 6"/>
            <p:cNvGrpSpPr/>
            <p:nvPr/>
          </p:nvGrpSpPr>
          <p:grpSpPr>
            <a:xfrm>
              <a:off x="725896" y="589938"/>
              <a:ext cx="13284906" cy="1082936"/>
              <a:chOff x="0" y="0"/>
              <a:chExt cx="4425238" cy="360729"/>
            </a:xfrm>
          </p:grpSpPr>
          <p:sp>
            <p:nvSpPr>
              <p:cNvPr id="7" name="Freeform 7"/>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2586AF"/>
              </a:solidFill>
            </p:spPr>
          </p:sp>
          <p:sp>
            <p:nvSpPr>
              <p:cNvPr id="8" name="TextBox 8"/>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grpSp>
        <p:nvGrpSpPr>
          <p:cNvPr id="9" name="Group 9"/>
          <p:cNvGrpSpPr/>
          <p:nvPr/>
        </p:nvGrpSpPr>
        <p:grpSpPr>
          <a:xfrm rot="-10800000">
            <a:off x="6355716" y="636370"/>
            <a:ext cx="745404" cy="652229"/>
            <a:chOff x="0" y="0"/>
            <a:chExt cx="812800" cy="711200"/>
          </a:xfrm>
        </p:grpSpPr>
        <p:sp>
          <p:nvSpPr>
            <p:cNvPr id="10" name="Freeform 1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11" name="TextBox 11"/>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12" name="Group 12"/>
          <p:cNvGrpSpPr/>
          <p:nvPr/>
        </p:nvGrpSpPr>
        <p:grpSpPr>
          <a:xfrm>
            <a:off x="-2316321" y="1028700"/>
            <a:ext cx="9805143" cy="865559"/>
            <a:chOff x="0" y="0"/>
            <a:chExt cx="10057276" cy="887817"/>
          </a:xfrm>
        </p:grpSpPr>
        <p:sp>
          <p:nvSpPr>
            <p:cNvPr id="13" name="Freeform 13"/>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14" name="TextBox 14"/>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15" name="Group 15"/>
          <p:cNvGrpSpPr/>
          <p:nvPr/>
        </p:nvGrpSpPr>
        <p:grpSpPr>
          <a:xfrm>
            <a:off x="383808" y="636370"/>
            <a:ext cx="6344611" cy="1134064"/>
            <a:chOff x="0" y="0"/>
            <a:chExt cx="4966960" cy="887817"/>
          </a:xfrm>
        </p:grpSpPr>
        <p:sp>
          <p:nvSpPr>
            <p:cNvPr id="16" name="Freeform 16"/>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7" name="TextBox 17"/>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sp>
        <p:nvSpPr>
          <p:cNvPr id="18" name="TextBox 18"/>
          <p:cNvSpPr txBox="1"/>
          <p:nvPr/>
        </p:nvSpPr>
        <p:spPr>
          <a:xfrm>
            <a:off x="548476" y="981075"/>
            <a:ext cx="601527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SUMMARY OF FINDINGS</a:t>
            </a:r>
          </a:p>
        </p:txBody>
      </p:sp>
      <p:grpSp>
        <p:nvGrpSpPr>
          <p:cNvPr id="19" name="Group 19"/>
          <p:cNvGrpSpPr/>
          <p:nvPr/>
        </p:nvGrpSpPr>
        <p:grpSpPr>
          <a:xfrm>
            <a:off x="13205538" y="-929929"/>
            <a:ext cx="14583041" cy="11744295"/>
            <a:chOff x="0" y="0"/>
            <a:chExt cx="1102414" cy="887817"/>
          </a:xfrm>
        </p:grpSpPr>
        <p:sp>
          <p:nvSpPr>
            <p:cNvPr id="20" name="Freeform 20"/>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21" name="TextBox 21"/>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22" name="Group 22"/>
          <p:cNvGrpSpPr/>
          <p:nvPr/>
        </p:nvGrpSpPr>
        <p:grpSpPr>
          <a:xfrm>
            <a:off x="13092434" y="-119897"/>
            <a:ext cx="4901631" cy="7073703"/>
            <a:chOff x="0" y="0"/>
            <a:chExt cx="615201" cy="887817"/>
          </a:xfrm>
        </p:grpSpPr>
        <p:sp>
          <p:nvSpPr>
            <p:cNvPr id="23" name="Freeform 23"/>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24" name="TextBox 24"/>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grpSp>
        <p:nvGrpSpPr>
          <p:cNvPr id="25" name="Group 25"/>
          <p:cNvGrpSpPr/>
          <p:nvPr/>
        </p:nvGrpSpPr>
        <p:grpSpPr>
          <a:xfrm>
            <a:off x="14028903" y="391201"/>
            <a:ext cx="9963679" cy="812202"/>
            <a:chOff x="0" y="0"/>
            <a:chExt cx="4425238" cy="360729"/>
          </a:xfrm>
        </p:grpSpPr>
        <p:sp>
          <p:nvSpPr>
            <p:cNvPr id="26" name="Freeform 26"/>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27" name="TextBox 27"/>
            <p:cNvSpPr txBox="1"/>
            <p:nvPr/>
          </p:nvSpPr>
          <p:spPr>
            <a:xfrm>
              <a:off x="101600" y="0"/>
              <a:ext cx="4222038" cy="360729"/>
            </a:xfrm>
            <a:prstGeom prst="rect">
              <a:avLst/>
            </a:prstGeom>
          </p:spPr>
          <p:txBody>
            <a:bodyPr lIns="50800" tIns="50800" rIns="50800" bIns="50800" rtlCol="0" anchor="ctr"/>
            <a:lstStyle/>
            <a:p>
              <a:pPr algn="ctr">
                <a:lnSpc>
                  <a:spcPts val="2540"/>
                </a:lnSpc>
              </a:pPr>
              <a:r>
                <a:rPr lang="en-US" sz="2116">
                  <a:solidFill>
                    <a:srgbClr val="FFFFFF"/>
                  </a:solidFill>
                  <a:latin typeface="Montserrat Bold"/>
                </a:rPr>
                <a:t>c</a:t>
              </a:r>
            </a:p>
          </p:txBody>
        </p:sp>
      </p:grpSp>
      <p:sp>
        <p:nvSpPr>
          <p:cNvPr id="28" name="TextBox 28"/>
          <p:cNvSpPr txBox="1"/>
          <p:nvPr/>
        </p:nvSpPr>
        <p:spPr>
          <a:xfrm>
            <a:off x="14909876" y="571501"/>
            <a:ext cx="2496182"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5</a:t>
            </a:r>
          </a:p>
        </p:txBody>
      </p:sp>
      <p:sp>
        <p:nvSpPr>
          <p:cNvPr id="29" name="TextBox 29"/>
          <p:cNvSpPr txBox="1"/>
          <p:nvPr/>
        </p:nvSpPr>
        <p:spPr>
          <a:xfrm>
            <a:off x="614174" y="2341934"/>
            <a:ext cx="12992943" cy="6511925"/>
          </a:xfrm>
          <a:prstGeom prst="rect">
            <a:avLst/>
          </a:prstGeom>
        </p:spPr>
        <p:txBody>
          <a:bodyPr lIns="0" tIns="0" rIns="0" bIns="0" rtlCol="0" anchor="t">
            <a:spAutoFit/>
          </a:bodyPr>
          <a:lstStyle/>
          <a:p>
            <a:pPr algn="just">
              <a:lnSpc>
                <a:spcPts val="3499"/>
              </a:lnSpc>
            </a:pPr>
            <a:r>
              <a:rPr lang="en-US" sz="2499">
                <a:solidFill>
                  <a:srgbClr val="000000"/>
                </a:solidFill>
                <a:latin typeface="Montserrat Bold"/>
              </a:rPr>
              <a:t>1. The researchers used aluminum 6061 alloy as it is the best and suitable fabrication material for the robotic manipulator due to its workability, higher tensile strength, more impact-resistant, weight advantage, and flexibility.</a:t>
            </a:r>
          </a:p>
          <a:p>
            <a:pPr algn="just">
              <a:lnSpc>
                <a:spcPts val="3499"/>
              </a:lnSpc>
            </a:pPr>
            <a:endParaRPr lang="en-US" sz="2499">
              <a:solidFill>
                <a:srgbClr val="000000"/>
              </a:solidFill>
              <a:latin typeface="Montserrat Bold"/>
            </a:endParaRPr>
          </a:p>
          <a:p>
            <a:pPr algn="just">
              <a:lnSpc>
                <a:spcPts val="3499"/>
              </a:lnSpc>
            </a:pPr>
            <a:r>
              <a:rPr lang="en-US" sz="2499">
                <a:solidFill>
                  <a:srgbClr val="000000"/>
                </a:solidFill>
                <a:latin typeface="Montserrat Bold"/>
              </a:rPr>
              <a:t>2. The researchers used servo motor as an electrical driver for the base part, linear motor-servo motor for the Joints 2, 3, and 6, and rotary servo motor for Joints 4 and 6; these mechanism components are known for to be the most suited for the robotic manipulator.</a:t>
            </a:r>
          </a:p>
          <a:p>
            <a:pPr algn="just">
              <a:lnSpc>
                <a:spcPts val="3499"/>
              </a:lnSpc>
            </a:pPr>
            <a:endParaRPr lang="en-US" sz="2499">
              <a:solidFill>
                <a:srgbClr val="000000"/>
              </a:solidFill>
              <a:latin typeface="Montserrat Bold"/>
            </a:endParaRPr>
          </a:p>
          <a:p>
            <a:pPr algn="just">
              <a:lnSpc>
                <a:spcPts val="3499"/>
              </a:lnSpc>
            </a:pPr>
            <a:r>
              <a:rPr lang="en-US" sz="2499">
                <a:solidFill>
                  <a:srgbClr val="000000"/>
                </a:solidFill>
                <a:latin typeface="Montserrat Bold"/>
              </a:rPr>
              <a:t>3. The researchers acquired the weight of the assembled 6-DOF robotic manipulator with 108.68939 kilograms.</a:t>
            </a:r>
          </a:p>
          <a:p>
            <a:pPr algn="just">
              <a:lnSpc>
                <a:spcPts val="3499"/>
              </a:lnSpc>
            </a:pPr>
            <a:endParaRPr lang="en-US" sz="2499">
              <a:solidFill>
                <a:srgbClr val="000000"/>
              </a:solidFill>
              <a:latin typeface="Montserrat Bold"/>
            </a:endParaRPr>
          </a:p>
          <a:p>
            <a:pPr algn="just">
              <a:lnSpc>
                <a:spcPts val="3499"/>
              </a:lnSpc>
            </a:pPr>
            <a:r>
              <a:rPr lang="en-US" sz="2499">
                <a:solidFill>
                  <a:srgbClr val="000000"/>
                </a:solidFill>
                <a:latin typeface="Montserrat Bold"/>
              </a:rPr>
              <a:t>4. The researchers used evaluate feature under SolidWorks to determine the height of the robotic manipulator, which is 156.43 cm </a:t>
            </a:r>
          </a:p>
          <a:p>
            <a:pPr algn="just">
              <a:lnSpc>
                <a:spcPts val="2999"/>
              </a:lnSpc>
              <a:spcBef>
                <a:spcPct val="0"/>
              </a:spcBef>
            </a:pPr>
            <a:endParaRPr lang="en-US" sz="2499">
              <a:solidFill>
                <a:srgbClr val="000000"/>
              </a:solidFill>
              <a:latin typeface="Montserrat Bold"/>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51988" y="8694993"/>
            <a:ext cx="10508101" cy="1254655"/>
            <a:chOff x="0" y="0"/>
            <a:chExt cx="14010802" cy="1672874"/>
          </a:xfrm>
        </p:grpSpPr>
        <p:grpSp>
          <p:nvGrpSpPr>
            <p:cNvPr id="3" name="Group 3"/>
            <p:cNvGrpSpPr/>
            <p:nvPr/>
          </p:nvGrpSpPr>
          <p:grpSpPr>
            <a:xfrm>
              <a:off x="0" y="0"/>
              <a:ext cx="13284906" cy="1082936"/>
              <a:chOff x="0" y="0"/>
              <a:chExt cx="4425238" cy="360729"/>
            </a:xfrm>
          </p:grpSpPr>
          <p:sp>
            <p:nvSpPr>
              <p:cNvPr id="4" name="Freeform 4"/>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5" name="TextBox 5"/>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nvGrpSpPr>
            <p:cNvPr id="6" name="Group 6"/>
            <p:cNvGrpSpPr/>
            <p:nvPr/>
          </p:nvGrpSpPr>
          <p:grpSpPr>
            <a:xfrm>
              <a:off x="725896" y="589938"/>
              <a:ext cx="13284906" cy="1082936"/>
              <a:chOff x="0" y="0"/>
              <a:chExt cx="4425238" cy="360729"/>
            </a:xfrm>
          </p:grpSpPr>
          <p:sp>
            <p:nvSpPr>
              <p:cNvPr id="7" name="Freeform 7"/>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2586AF"/>
              </a:solidFill>
            </p:spPr>
          </p:sp>
          <p:sp>
            <p:nvSpPr>
              <p:cNvPr id="8" name="TextBox 8"/>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grpSp>
        <p:nvGrpSpPr>
          <p:cNvPr id="9" name="Group 9"/>
          <p:cNvGrpSpPr/>
          <p:nvPr/>
        </p:nvGrpSpPr>
        <p:grpSpPr>
          <a:xfrm rot="-10800000">
            <a:off x="6355716" y="636370"/>
            <a:ext cx="745404" cy="652229"/>
            <a:chOff x="0" y="0"/>
            <a:chExt cx="812800" cy="711200"/>
          </a:xfrm>
        </p:grpSpPr>
        <p:sp>
          <p:nvSpPr>
            <p:cNvPr id="10" name="Freeform 1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11" name="TextBox 11"/>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12" name="Group 12"/>
          <p:cNvGrpSpPr/>
          <p:nvPr/>
        </p:nvGrpSpPr>
        <p:grpSpPr>
          <a:xfrm>
            <a:off x="-2316321" y="1028700"/>
            <a:ext cx="9805143" cy="865559"/>
            <a:chOff x="0" y="0"/>
            <a:chExt cx="10057276" cy="887817"/>
          </a:xfrm>
        </p:grpSpPr>
        <p:sp>
          <p:nvSpPr>
            <p:cNvPr id="13" name="Freeform 13"/>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14" name="TextBox 14"/>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15" name="Group 15"/>
          <p:cNvGrpSpPr/>
          <p:nvPr/>
        </p:nvGrpSpPr>
        <p:grpSpPr>
          <a:xfrm>
            <a:off x="383808" y="636370"/>
            <a:ext cx="6344611" cy="1134064"/>
            <a:chOff x="0" y="0"/>
            <a:chExt cx="4966960" cy="887817"/>
          </a:xfrm>
        </p:grpSpPr>
        <p:sp>
          <p:nvSpPr>
            <p:cNvPr id="16" name="Freeform 16"/>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7" name="TextBox 17"/>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8" name="Group 18"/>
          <p:cNvGrpSpPr/>
          <p:nvPr/>
        </p:nvGrpSpPr>
        <p:grpSpPr>
          <a:xfrm>
            <a:off x="13205538" y="-929929"/>
            <a:ext cx="14583041" cy="11744295"/>
            <a:chOff x="0" y="0"/>
            <a:chExt cx="1102414" cy="887817"/>
          </a:xfrm>
        </p:grpSpPr>
        <p:sp>
          <p:nvSpPr>
            <p:cNvPr id="19" name="Freeform 19"/>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20" name="TextBox 20"/>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21" name="Group 21"/>
          <p:cNvGrpSpPr/>
          <p:nvPr/>
        </p:nvGrpSpPr>
        <p:grpSpPr>
          <a:xfrm>
            <a:off x="13092434" y="-119897"/>
            <a:ext cx="4901631" cy="7073703"/>
            <a:chOff x="0" y="0"/>
            <a:chExt cx="615201" cy="887817"/>
          </a:xfrm>
        </p:grpSpPr>
        <p:sp>
          <p:nvSpPr>
            <p:cNvPr id="22" name="Freeform 22"/>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23" name="TextBox 23"/>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sp>
        <p:nvSpPr>
          <p:cNvPr id="24" name="TextBox 24"/>
          <p:cNvSpPr txBox="1"/>
          <p:nvPr/>
        </p:nvSpPr>
        <p:spPr>
          <a:xfrm>
            <a:off x="741949" y="2114418"/>
            <a:ext cx="12718343" cy="6985000"/>
          </a:xfrm>
          <a:prstGeom prst="rect">
            <a:avLst/>
          </a:prstGeom>
        </p:spPr>
        <p:txBody>
          <a:bodyPr lIns="0" tIns="0" rIns="0" bIns="0" rtlCol="0" anchor="t">
            <a:spAutoFit/>
          </a:bodyPr>
          <a:lstStyle/>
          <a:p>
            <a:pPr algn="just">
              <a:lnSpc>
                <a:spcPts val="3499"/>
              </a:lnSpc>
            </a:pPr>
            <a:r>
              <a:rPr lang="en-US" sz="2499">
                <a:solidFill>
                  <a:srgbClr val="000000"/>
                </a:solidFill>
                <a:latin typeface="Montserrat Bold"/>
              </a:rPr>
              <a:t>5. The researchers used SolidWorks to create the initial and final design of the 6-DOF Robotic Manipulator.</a:t>
            </a:r>
          </a:p>
          <a:p>
            <a:pPr algn="just">
              <a:lnSpc>
                <a:spcPts val="3499"/>
              </a:lnSpc>
            </a:pPr>
            <a:endParaRPr lang="en-US" sz="2499">
              <a:solidFill>
                <a:srgbClr val="000000"/>
              </a:solidFill>
              <a:latin typeface="Montserrat Bold"/>
            </a:endParaRPr>
          </a:p>
          <a:p>
            <a:pPr algn="just">
              <a:lnSpc>
                <a:spcPts val="3499"/>
              </a:lnSpc>
            </a:pPr>
            <a:r>
              <a:rPr lang="en-US" sz="2499">
                <a:solidFill>
                  <a:srgbClr val="000000"/>
                </a:solidFill>
                <a:latin typeface="Montserrat Bold"/>
              </a:rPr>
              <a:t>6. The researchers used CoppeliaSim to simulate the robotic arm by visualizing its movements; 180 degrees and 360 degrees rotation.</a:t>
            </a:r>
          </a:p>
          <a:p>
            <a:pPr algn="just">
              <a:lnSpc>
                <a:spcPts val="3499"/>
              </a:lnSpc>
            </a:pPr>
            <a:endParaRPr lang="en-US" sz="2499">
              <a:solidFill>
                <a:srgbClr val="000000"/>
              </a:solidFill>
              <a:latin typeface="Montserrat Bold"/>
            </a:endParaRPr>
          </a:p>
          <a:p>
            <a:pPr algn="just">
              <a:lnSpc>
                <a:spcPts val="3499"/>
              </a:lnSpc>
            </a:pPr>
            <a:r>
              <a:rPr lang="en-US" sz="2499">
                <a:solidFill>
                  <a:srgbClr val="000000"/>
                </a:solidFill>
                <a:latin typeface="Montserrat Bold"/>
              </a:rPr>
              <a:t>7. The researchers validated that the degrees of freedom have a value of 6 utilizing Grubler’s Criterion.</a:t>
            </a:r>
          </a:p>
          <a:p>
            <a:pPr algn="just">
              <a:lnSpc>
                <a:spcPts val="3499"/>
              </a:lnSpc>
            </a:pPr>
            <a:endParaRPr lang="en-US" sz="2499">
              <a:solidFill>
                <a:srgbClr val="000000"/>
              </a:solidFill>
              <a:latin typeface="Montserrat Bold"/>
            </a:endParaRPr>
          </a:p>
          <a:p>
            <a:pPr algn="just">
              <a:lnSpc>
                <a:spcPts val="3499"/>
              </a:lnSpc>
            </a:pPr>
            <a:r>
              <a:rPr lang="en-US" sz="2499">
                <a:solidFill>
                  <a:srgbClr val="000000"/>
                </a:solidFill>
                <a:latin typeface="Montserrat Bold"/>
              </a:rPr>
              <a:t>8. For the kinematic analysis, the researchers computed the value of joint variables using the D-H Notation.</a:t>
            </a:r>
          </a:p>
          <a:p>
            <a:pPr algn="just">
              <a:lnSpc>
                <a:spcPts val="3499"/>
              </a:lnSpc>
            </a:pPr>
            <a:endParaRPr lang="en-US" sz="2499">
              <a:solidFill>
                <a:srgbClr val="000000"/>
              </a:solidFill>
              <a:latin typeface="Montserrat Bold"/>
            </a:endParaRPr>
          </a:p>
          <a:p>
            <a:pPr algn="just">
              <a:lnSpc>
                <a:spcPts val="3499"/>
              </a:lnSpc>
            </a:pPr>
            <a:r>
              <a:rPr lang="en-US" sz="2499">
                <a:solidFill>
                  <a:srgbClr val="000000"/>
                </a:solidFill>
                <a:latin typeface="Montserrat Bold"/>
              </a:rPr>
              <a:t>9. For the evaluation part, the researchers assigned 5 target points to test the kinematics of the manipulator and validated the results using Python and MATLAB.</a:t>
            </a:r>
          </a:p>
          <a:p>
            <a:pPr algn="just">
              <a:lnSpc>
                <a:spcPts val="3499"/>
              </a:lnSpc>
            </a:pPr>
            <a:endParaRPr lang="en-US" sz="2499">
              <a:solidFill>
                <a:srgbClr val="000000"/>
              </a:solidFill>
              <a:latin typeface="Montserrat Bold"/>
            </a:endParaRPr>
          </a:p>
        </p:txBody>
      </p:sp>
      <p:grpSp>
        <p:nvGrpSpPr>
          <p:cNvPr id="25" name="Group 25"/>
          <p:cNvGrpSpPr/>
          <p:nvPr/>
        </p:nvGrpSpPr>
        <p:grpSpPr>
          <a:xfrm>
            <a:off x="14028903" y="391201"/>
            <a:ext cx="9963679" cy="812202"/>
            <a:chOff x="0" y="0"/>
            <a:chExt cx="4425238" cy="360729"/>
          </a:xfrm>
        </p:grpSpPr>
        <p:sp>
          <p:nvSpPr>
            <p:cNvPr id="26" name="Freeform 26"/>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27" name="TextBox 27"/>
            <p:cNvSpPr txBox="1"/>
            <p:nvPr/>
          </p:nvSpPr>
          <p:spPr>
            <a:xfrm>
              <a:off x="101600" y="0"/>
              <a:ext cx="4222038" cy="360729"/>
            </a:xfrm>
            <a:prstGeom prst="rect">
              <a:avLst/>
            </a:prstGeom>
          </p:spPr>
          <p:txBody>
            <a:bodyPr lIns="50800" tIns="50800" rIns="50800" bIns="50800" rtlCol="0" anchor="ctr"/>
            <a:lstStyle/>
            <a:p>
              <a:pPr algn="ctr">
                <a:lnSpc>
                  <a:spcPts val="2540"/>
                </a:lnSpc>
              </a:pPr>
              <a:r>
                <a:rPr lang="en-US" sz="2116">
                  <a:solidFill>
                    <a:srgbClr val="FFFFFF"/>
                  </a:solidFill>
                  <a:latin typeface="Montserrat Bold"/>
                </a:rPr>
                <a:t>c</a:t>
              </a:r>
            </a:p>
          </p:txBody>
        </p:sp>
      </p:grpSp>
      <p:sp>
        <p:nvSpPr>
          <p:cNvPr id="28" name="TextBox 28"/>
          <p:cNvSpPr txBox="1"/>
          <p:nvPr/>
        </p:nvSpPr>
        <p:spPr>
          <a:xfrm>
            <a:off x="14909876" y="571501"/>
            <a:ext cx="2496182"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5</a:t>
            </a:r>
          </a:p>
        </p:txBody>
      </p:sp>
      <p:sp>
        <p:nvSpPr>
          <p:cNvPr id="29" name="TextBox 29"/>
          <p:cNvSpPr txBox="1"/>
          <p:nvPr/>
        </p:nvSpPr>
        <p:spPr>
          <a:xfrm>
            <a:off x="548476" y="981075"/>
            <a:ext cx="601527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SUMMARY OF FINDINGS</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51988" y="8716336"/>
            <a:ext cx="10508101" cy="1254655"/>
            <a:chOff x="0" y="0"/>
            <a:chExt cx="14010802" cy="1672874"/>
          </a:xfrm>
        </p:grpSpPr>
        <p:grpSp>
          <p:nvGrpSpPr>
            <p:cNvPr id="3" name="Group 3"/>
            <p:cNvGrpSpPr/>
            <p:nvPr/>
          </p:nvGrpSpPr>
          <p:grpSpPr>
            <a:xfrm>
              <a:off x="0" y="0"/>
              <a:ext cx="13284906" cy="1082936"/>
              <a:chOff x="0" y="0"/>
              <a:chExt cx="4425238" cy="360729"/>
            </a:xfrm>
          </p:grpSpPr>
          <p:sp>
            <p:nvSpPr>
              <p:cNvPr id="4" name="Freeform 4"/>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5" name="TextBox 5"/>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nvGrpSpPr>
            <p:cNvPr id="6" name="Group 6"/>
            <p:cNvGrpSpPr/>
            <p:nvPr/>
          </p:nvGrpSpPr>
          <p:grpSpPr>
            <a:xfrm>
              <a:off x="725896" y="589938"/>
              <a:ext cx="13284906" cy="1082936"/>
              <a:chOff x="0" y="0"/>
              <a:chExt cx="4425238" cy="360729"/>
            </a:xfrm>
          </p:grpSpPr>
          <p:sp>
            <p:nvSpPr>
              <p:cNvPr id="7" name="Freeform 7"/>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2586AF"/>
              </a:solidFill>
            </p:spPr>
          </p:sp>
          <p:sp>
            <p:nvSpPr>
              <p:cNvPr id="8" name="TextBox 8"/>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grpSp>
        <p:nvGrpSpPr>
          <p:cNvPr id="9" name="Group 9"/>
          <p:cNvGrpSpPr/>
          <p:nvPr/>
        </p:nvGrpSpPr>
        <p:grpSpPr>
          <a:xfrm rot="-10800000">
            <a:off x="6355716" y="636370"/>
            <a:ext cx="745404" cy="652229"/>
            <a:chOff x="0" y="0"/>
            <a:chExt cx="812800" cy="711200"/>
          </a:xfrm>
        </p:grpSpPr>
        <p:sp>
          <p:nvSpPr>
            <p:cNvPr id="10" name="Freeform 1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11" name="TextBox 11"/>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12" name="Group 12"/>
          <p:cNvGrpSpPr/>
          <p:nvPr/>
        </p:nvGrpSpPr>
        <p:grpSpPr>
          <a:xfrm>
            <a:off x="-2316321" y="1028700"/>
            <a:ext cx="9805143" cy="865559"/>
            <a:chOff x="0" y="0"/>
            <a:chExt cx="10057276" cy="887817"/>
          </a:xfrm>
        </p:grpSpPr>
        <p:sp>
          <p:nvSpPr>
            <p:cNvPr id="13" name="Freeform 13"/>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14" name="TextBox 14"/>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15" name="Group 15"/>
          <p:cNvGrpSpPr/>
          <p:nvPr/>
        </p:nvGrpSpPr>
        <p:grpSpPr>
          <a:xfrm>
            <a:off x="383808" y="636370"/>
            <a:ext cx="6344611" cy="1134064"/>
            <a:chOff x="0" y="0"/>
            <a:chExt cx="4966960" cy="887817"/>
          </a:xfrm>
        </p:grpSpPr>
        <p:sp>
          <p:nvSpPr>
            <p:cNvPr id="16" name="Freeform 16"/>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7" name="TextBox 17"/>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sp>
        <p:nvSpPr>
          <p:cNvPr id="18" name="TextBox 18"/>
          <p:cNvSpPr txBox="1"/>
          <p:nvPr/>
        </p:nvSpPr>
        <p:spPr>
          <a:xfrm>
            <a:off x="1632510" y="1017137"/>
            <a:ext cx="3847207"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RECOMMENDATION</a:t>
            </a:r>
          </a:p>
        </p:txBody>
      </p:sp>
      <p:grpSp>
        <p:nvGrpSpPr>
          <p:cNvPr id="19" name="Group 19"/>
          <p:cNvGrpSpPr/>
          <p:nvPr/>
        </p:nvGrpSpPr>
        <p:grpSpPr>
          <a:xfrm>
            <a:off x="13205538" y="-929929"/>
            <a:ext cx="14583041" cy="11744295"/>
            <a:chOff x="0" y="0"/>
            <a:chExt cx="1102414" cy="887817"/>
          </a:xfrm>
        </p:grpSpPr>
        <p:sp>
          <p:nvSpPr>
            <p:cNvPr id="20" name="Freeform 20"/>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21" name="TextBox 21"/>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22" name="Group 22"/>
          <p:cNvGrpSpPr/>
          <p:nvPr/>
        </p:nvGrpSpPr>
        <p:grpSpPr>
          <a:xfrm>
            <a:off x="13092434" y="-119897"/>
            <a:ext cx="4901631" cy="7073703"/>
            <a:chOff x="0" y="0"/>
            <a:chExt cx="615201" cy="887817"/>
          </a:xfrm>
        </p:grpSpPr>
        <p:sp>
          <p:nvSpPr>
            <p:cNvPr id="23" name="Freeform 23"/>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24" name="TextBox 24"/>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sp>
        <p:nvSpPr>
          <p:cNvPr id="25" name="TextBox 25"/>
          <p:cNvSpPr txBox="1"/>
          <p:nvPr/>
        </p:nvSpPr>
        <p:spPr>
          <a:xfrm>
            <a:off x="577037" y="2054551"/>
            <a:ext cx="13084030" cy="6972300"/>
          </a:xfrm>
          <a:prstGeom prst="rect">
            <a:avLst/>
          </a:prstGeom>
        </p:spPr>
        <p:txBody>
          <a:bodyPr lIns="0" tIns="0" rIns="0" bIns="0" rtlCol="0" anchor="t">
            <a:spAutoFit/>
          </a:bodyPr>
          <a:lstStyle/>
          <a:p>
            <a:pPr algn="just">
              <a:lnSpc>
                <a:spcPts val="3749"/>
              </a:lnSpc>
            </a:pPr>
            <a:r>
              <a:rPr lang="en-US" sz="2499">
                <a:solidFill>
                  <a:srgbClr val="000000"/>
                </a:solidFill>
                <a:latin typeface="Montserrat Bold"/>
              </a:rPr>
              <a:t>1. The proponents strongly encourage the continuation of this research study.</a:t>
            </a:r>
          </a:p>
          <a:p>
            <a:pPr algn="just">
              <a:lnSpc>
                <a:spcPts val="3749"/>
              </a:lnSpc>
            </a:pPr>
            <a:endParaRPr lang="en-US" sz="2499">
              <a:solidFill>
                <a:srgbClr val="000000"/>
              </a:solidFill>
              <a:latin typeface="Montserrat Bold"/>
            </a:endParaRPr>
          </a:p>
          <a:p>
            <a:pPr algn="just">
              <a:lnSpc>
                <a:spcPts val="3749"/>
              </a:lnSpc>
            </a:pPr>
            <a:r>
              <a:rPr lang="en-US" sz="2499">
                <a:solidFill>
                  <a:srgbClr val="000000"/>
                </a:solidFill>
                <a:latin typeface="Montserrat Bold"/>
              </a:rPr>
              <a:t>2. The proponents suggest the future researchers to explore and apply other modeling and simulation software in their study.</a:t>
            </a:r>
          </a:p>
          <a:p>
            <a:pPr algn="just">
              <a:lnSpc>
                <a:spcPts val="3749"/>
              </a:lnSpc>
            </a:pPr>
            <a:endParaRPr lang="en-US" sz="2499">
              <a:solidFill>
                <a:srgbClr val="000000"/>
              </a:solidFill>
              <a:latin typeface="Montserrat Bold"/>
            </a:endParaRPr>
          </a:p>
          <a:p>
            <a:pPr algn="just">
              <a:lnSpc>
                <a:spcPts val="3749"/>
              </a:lnSpc>
            </a:pPr>
            <a:r>
              <a:rPr lang="en-US" sz="2499">
                <a:solidFill>
                  <a:srgbClr val="000000"/>
                </a:solidFill>
                <a:latin typeface="Montserrat Bold"/>
              </a:rPr>
              <a:t>3. For motion analysis, it is highly recommended to continue the robotic manipulator kinematics, such as by implementing Inverse Kinematics and establish the Working Envelope of the Robotic Manipulator.</a:t>
            </a:r>
          </a:p>
          <a:p>
            <a:pPr algn="just">
              <a:lnSpc>
                <a:spcPts val="3749"/>
              </a:lnSpc>
            </a:pPr>
            <a:endParaRPr lang="en-US" sz="2499">
              <a:solidFill>
                <a:srgbClr val="000000"/>
              </a:solidFill>
              <a:latin typeface="Montserrat Bold"/>
            </a:endParaRPr>
          </a:p>
          <a:p>
            <a:pPr algn="just">
              <a:lnSpc>
                <a:spcPts val="3749"/>
              </a:lnSpc>
            </a:pPr>
            <a:r>
              <a:rPr lang="en-US" sz="2499">
                <a:solidFill>
                  <a:srgbClr val="000000"/>
                </a:solidFill>
                <a:latin typeface="Montserrat Bold"/>
              </a:rPr>
              <a:t>4. Future researchers are recommended to implement the Jacobian Matrix to improve the study.</a:t>
            </a:r>
          </a:p>
          <a:p>
            <a:pPr algn="just">
              <a:lnSpc>
                <a:spcPts val="3749"/>
              </a:lnSpc>
            </a:pPr>
            <a:endParaRPr lang="en-US" sz="2499">
              <a:solidFill>
                <a:srgbClr val="000000"/>
              </a:solidFill>
              <a:latin typeface="Montserrat Bold"/>
            </a:endParaRPr>
          </a:p>
          <a:p>
            <a:pPr algn="just">
              <a:lnSpc>
                <a:spcPts val="3749"/>
              </a:lnSpc>
            </a:pPr>
            <a:r>
              <a:rPr lang="en-US" sz="2499">
                <a:solidFill>
                  <a:srgbClr val="000000"/>
                </a:solidFill>
                <a:latin typeface="Montserrat Bold"/>
              </a:rPr>
              <a:t>5. Future work that includes actual testing and development of the study's prototype is highly suggested.</a:t>
            </a:r>
          </a:p>
          <a:p>
            <a:pPr algn="just">
              <a:lnSpc>
                <a:spcPts val="3749"/>
              </a:lnSpc>
            </a:pPr>
            <a:endParaRPr lang="en-US" sz="2499">
              <a:solidFill>
                <a:srgbClr val="000000"/>
              </a:solidFill>
              <a:latin typeface="Montserrat Bold"/>
            </a:endParaRPr>
          </a:p>
        </p:txBody>
      </p:sp>
      <p:grpSp>
        <p:nvGrpSpPr>
          <p:cNvPr id="26" name="Group 26"/>
          <p:cNvGrpSpPr/>
          <p:nvPr/>
        </p:nvGrpSpPr>
        <p:grpSpPr>
          <a:xfrm>
            <a:off x="14028903" y="391201"/>
            <a:ext cx="9963679" cy="812202"/>
            <a:chOff x="0" y="0"/>
            <a:chExt cx="4425238" cy="360729"/>
          </a:xfrm>
        </p:grpSpPr>
        <p:sp>
          <p:nvSpPr>
            <p:cNvPr id="27" name="Freeform 27"/>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28" name="TextBox 28"/>
            <p:cNvSpPr txBox="1"/>
            <p:nvPr/>
          </p:nvSpPr>
          <p:spPr>
            <a:xfrm>
              <a:off x="101600" y="0"/>
              <a:ext cx="4222038" cy="360729"/>
            </a:xfrm>
            <a:prstGeom prst="rect">
              <a:avLst/>
            </a:prstGeom>
          </p:spPr>
          <p:txBody>
            <a:bodyPr lIns="50800" tIns="50800" rIns="50800" bIns="50800" rtlCol="0" anchor="ctr"/>
            <a:lstStyle/>
            <a:p>
              <a:pPr algn="ctr">
                <a:lnSpc>
                  <a:spcPts val="2540"/>
                </a:lnSpc>
              </a:pPr>
              <a:r>
                <a:rPr lang="en-US" sz="2116">
                  <a:solidFill>
                    <a:srgbClr val="FFFFFF"/>
                  </a:solidFill>
                  <a:latin typeface="Montserrat Bold"/>
                </a:rPr>
                <a:t>c</a:t>
              </a:r>
            </a:p>
          </p:txBody>
        </p:sp>
      </p:grpSp>
      <p:sp>
        <p:nvSpPr>
          <p:cNvPr id="29" name="TextBox 29"/>
          <p:cNvSpPr txBox="1"/>
          <p:nvPr/>
        </p:nvSpPr>
        <p:spPr>
          <a:xfrm>
            <a:off x="14909876" y="571501"/>
            <a:ext cx="2496182"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5</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690" t="-11691" b="-18230"/>
            </a:stretch>
          </a:blipFill>
        </p:spPr>
      </p:sp>
      <p:grpSp>
        <p:nvGrpSpPr>
          <p:cNvPr id="3" name="Group 3"/>
          <p:cNvGrpSpPr/>
          <p:nvPr/>
        </p:nvGrpSpPr>
        <p:grpSpPr>
          <a:xfrm>
            <a:off x="7047214" y="7744917"/>
            <a:ext cx="3459162" cy="3026766"/>
            <a:chOff x="0" y="0"/>
            <a:chExt cx="812800" cy="711200"/>
          </a:xfrm>
        </p:grpSpPr>
        <p:sp>
          <p:nvSpPr>
            <p:cNvPr id="4" name="Freeform 4"/>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5" name="TextBox 5"/>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6" name="Group 6"/>
          <p:cNvGrpSpPr/>
          <p:nvPr/>
        </p:nvGrpSpPr>
        <p:grpSpPr>
          <a:xfrm rot="755098">
            <a:off x="9690690" y="-1961252"/>
            <a:ext cx="2780894" cy="14209505"/>
            <a:chOff x="0" y="0"/>
            <a:chExt cx="732416" cy="3742421"/>
          </a:xfrm>
        </p:grpSpPr>
        <p:sp>
          <p:nvSpPr>
            <p:cNvPr id="7" name="Freeform 7"/>
            <p:cNvSpPr/>
            <p:nvPr/>
          </p:nvSpPr>
          <p:spPr>
            <a:xfrm>
              <a:off x="0" y="0"/>
              <a:ext cx="732416" cy="3742421"/>
            </a:xfrm>
            <a:custGeom>
              <a:avLst/>
              <a:gdLst/>
              <a:ahLst/>
              <a:cxnLst/>
              <a:rect l="l" t="t" r="r" b="b"/>
              <a:pathLst>
                <a:path w="732416" h="3742421">
                  <a:moveTo>
                    <a:pt x="0" y="0"/>
                  </a:moveTo>
                  <a:lnTo>
                    <a:pt x="732416" y="0"/>
                  </a:lnTo>
                  <a:lnTo>
                    <a:pt x="732416" y="3742421"/>
                  </a:lnTo>
                  <a:lnTo>
                    <a:pt x="0" y="3742421"/>
                  </a:lnTo>
                  <a:close/>
                </a:path>
              </a:pathLst>
            </a:custGeom>
            <a:solidFill>
              <a:srgbClr val="0F3566"/>
            </a:solidFill>
          </p:spPr>
        </p:sp>
        <p:sp>
          <p:nvSpPr>
            <p:cNvPr id="8" name="TextBox 8"/>
            <p:cNvSpPr txBox="1"/>
            <p:nvPr/>
          </p:nvSpPr>
          <p:spPr>
            <a:xfrm>
              <a:off x="0" y="0"/>
              <a:ext cx="732416" cy="3742421"/>
            </a:xfrm>
            <a:prstGeom prst="rect">
              <a:avLst/>
            </a:prstGeom>
          </p:spPr>
          <p:txBody>
            <a:bodyPr lIns="50800" tIns="50800" rIns="50800" bIns="50800" rtlCol="0" anchor="ctr"/>
            <a:lstStyle/>
            <a:p>
              <a:pPr algn="ctr">
                <a:lnSpc>
                  <a:spcPts val="2540"/>
                </a:lnSpc>
              </a:pPr>
              <a:endParaRPr/>
            </a:p>
          </p:txBody>
        </p:sp>
      </p:grpSp>
      <p:grpSp>
        <p:nvGrpSpPr>
          <p:cNvPr id="9" name="Group 9"/>
          <p:cNvGrpSpPr>
            <a:grpSpLocks noChangeAspect="1"/>
          </p:cNvGrpSpPr>
          <p:nvPr/>
        </p:nvGrpSpPr>
        <p:grpSpPr>
          <a:xfrm>
            <a:off x="9684427" y="0"/>
            <a:ext cx="8603573" cy="10287000"/>
            <a:chOff x="0" y="0"/>
            <a:chExt cx="8603361" cy="10286746"/>
          </a:xfrm>
        </p:grpSpPr>
        <p:sp>
          <p:nvSpPr>
            <p:cNvPr id="10" name="Freeform 10"/>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4264" t="-28956" r="-14575" b="-9327"/>
              </a:stretch>
            </a:blipFill>
          </p:spPr>
        </p:sp>
      </p:grpSp>
      <p:grpSp>
        <p:nvGrpSpPr>
          <p:cNvPr id="11" name="Group 11"/>
          <p:cNvGrpSpPr/>
          <p:nvPr/>
        </p:nvGrpSpPr>
        <p:grpSpPr>
          <a:xfrm rot="-10800000">
            <a:off x="6534117" y="2448703"/>
            <a:ext cx="3459162" cy="3026766"/>
            <a:chOff x="0" y="0"/>
            <a:chExt cx="812800" cy="711200"/>
          </a:xfrm>
        </p:grpSpPr>
        <p:sp>
          <p:nvSpPr>
            <p:cNvPr id="12" name="Freeform 1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13" name="TextBox 13"/>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4913748" y="3203612"/>
            <a:ext cx="15420124" cy="4543715"/>
            <a:chOff x="0" y="0"/>
            <a:chExt cx="3013007" cy="887817"/>
          </a:xfrm>
        </p:grpSpPr>
        <p:sp>
          <p:nvSpPr>
            <p:cNvPr id="15" name="Freeform 15"/>
            <p:cNvSpPr/>
            <p:nvPr/>
          </p:nvSpPr>
          <p:spPr>
            <a:xfrm>
              <a:off x="0" y="0"/>
              <a:ext cx="3013007" cy="887817"/>
            </a:xfrm>
            <a:custGeom>
              <a:avLst/>
              <a:gdLst/>
              <a:ahLst/>
              <a:cxnLst/>
              <a:rect l="l" t="t" r="r" b="b"/>
              <a:pathLst>
                <a:path w="3013007" h="887817">
                  <a:moveTo>
                    <a:pt x="203200" y="0"/>
                  </a:moveTo>
                  <a:lnTo>
                    <a:pt x="3013007" y="0"/>
                  </a:lnTo>
                  <a:lnTo>
                    <a:pt x="2809807" y="887817"/>
                  </a:lnTo>
                  <a:lnTo>
                    <a:pt x="0" y="887817"/>
                  </a:lnTo>
                  <a:lnTo>
                    <a:pt x="203200" y="0"/>
                  </a:lnTo>
                  <a:close/>
                </a:path>
              </a:pathLst>
            </a:custGeom>
            <a:solidFill>
              <a:srgbClr val="2586AF"/>
            </a:solidFill>
          </p:spPr>
        </p:sp>
        <p:sp>
          <p:nvSpPr>
            <p:cNvPr id="16" name="TextBox 16"/>
            <p:cNvSpPr txBox="1"/>
            <p:nvPr/>
          </p:nvSpPr>
          <p:spPr>
            <a:xfrm>
              <a:off x="101600" y="0"/>
              <a:ext cx="2809807" cy="887817"/>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2422782" y="2448703"/>
            <a:ext cx="5853259" cy="1148804"/>
            <a:chOff x="0" y="0"/>
            <a:chExt cx="4523508" cy="887817"/>
          </a:xfrm>
        </p:grpSpPr>
        <p:sp>
          <p:nvSpPr>
            <p:cNvPr id="18" name="Freeform 18"/>
            <p:cNvSpPr/>
            <p:nvPr/>
          </p:nvSpPr>
          <p:spPr>
            <a:xfrm>
              <a:off x="0" y="0"/>
              <a:ext cx="4523508" cy="887817"/>
            </a:xfrm>
            <a:custGeom>
              <a:avLst/>
              <a:gdLst/>
              <a:ahLst/>
              <a:cxnLst/>
              <a:rect l="l" t="t" r="r" b="b"/>
              <a:pathLst>
                <a:path w="4523508" h="887817">
                  <a:moveTo>
                    <a:pt x="203200" y="0"/>
                  </a:moveTo>
                  <a:lnTo>
                    <a:pt x="4523508" y="0"/>
                  </a:lnTo>
                  <a:lnTo>
                    <a:pt x="4320308" y="887817"/>
                  </a:lnTo>
                  <a:lnTo>
                    <a:pt x="0" y="887817"/>
                  </a:lnTo>
                  <a:lnTo>
                    <a:pt x="203200" y="0"/>
                  </a:lnTo>
                  <a:close/>
                </a:path>
              </a:pathLst>
            </a:custGeom>
            <a:solidFill>
              <a:srgbClr val="0F3566"/>
            </a:solidFill>
          </p:spPr>
        </p:sp>
        <p:sp>
          <p:nvSpPr>
            <p:cNvPr id="19" name="TextBox 19"/>
            <p:cNvSpPr txBox="1"/>
            <p:nvPr/>
          </p:nvSpPr>
          <p:spPr>
            <a:xfrm>
              <a:off x="101600" y="0"/>
              <a:ext cx="4320308" cy="887817"/>
            </a:xfrm>
            <a:prstGeom prst="rect">
              <a:avLst/>
            </a:prstGeom>
          </p:spPr>
          <p:txBody>
            <a:bodyPr lIns="50800" tIns="50800" rIns="50800" bIns="50800" rtlCol="0" anchor="ctr"/>
            <a:lstStyle/>
            <a:p>
              <a:pPr algn="ctr">
                <a:lnSpc>
                  <a:spcPts val="2540"/>
                </a:lnSpc>
              </a:pPr>
              <a:endParaRPr/>
            </a:p>
          </p:txBody>
        </p:sp>
      </p:grpSp>
      <p:sp>
        <p:nvSpPr>
          <p:cNvPr id="20" name="TextBox 20"/>
          <p:cNvSpPr txBox="1"/>
          <p:nvPr/>
        </p:nvSpPr>
        <p:spPr>
          <a:xfrm>
            <a:off x="1028700" y="4816980"/>
            <a:ext cx="8402289" cy="1412229"/>
          </a:xfrm>
          <a:prstGeom prst="rect">
            <a:avLst/>
          </a:prstGeom>
        </p:spPr>
        <p:txBody>
          <a:bodyPr lIns="0" tIns="0" rIns="0" bIns="0" rtlCol="0" anchor="t">
            <a:spAutoFit/>
          </a:bodyPr>
          <a:lstStyle/>
          <a:p>
            <a:pPr algn="l">
              <a:lnSpc>
                <a:spcPts val="10944"/>
              </a:lnSpc>
            </a:pPr>
            <a:r>
              <a:rPr lang="en-US" sz="9949">
                <a:solidFill>
                  <a:srgbClr val="FFFFFF"/>
                </a:solidFill>
                <a:latin typeface="Montserrat Ultra-Bold"/>
              </a:rPr>
              <a:t>THANK YOU</a:t>
            </a:r>
          </a:p>
        </p:txBody>
      </p:sp>
      <p:sp>
        <p:nvSpPr>
          <p:cNvPr id="21" name="TextBox 21"/>
          <p:cNvSpPr txBox="1"/>
          <p:nvPr/>
        </p:nvSpPr>
        <p:spPr>
          <a:xfrm>
            <a:off x="2807860" y="2604005"/>
            <a:ext cx="5083103" cy="762000"/>
          </a:xfrm>
          <a:prstGeom prst="rect">
            <a:avLst/>
          </a:prstGeom>
        </p:spPr>
        <p:txBody>
          <a:bodyPr lIns="0" tIns="0" rIns="0" bIns="0" rtlCol="0" anchor="t">
            <a:spAutoFit/>
          </a:bodyPr>
          <a:lstStyle/>
          <a:p>
            <a:pPr algn="ctr">
              <a:lnSpc>
                <a:spcPts val="6299"/>
              </a:lnSpc>
            </a:pPr>
            <a:r>
              <a:rPr lang="en-US" sz="4500">
                <a:solidFill>
                  <a:srgbClr val="FFFFFF"/>
                </a:solidFill>
                <a:latin typeface="Montserrat Semi-Bold"/>
              </a:rPr>
              <a:t>MEXE 23-038</a:t>
            </a:r>
          </a:p>
        </p:txBody>
      </p:sp>
      <p:grpSp>
        <p:nvGrpSpPr>
          <p:cNvPr id="22" name="Group 22"/>
          <p:cNvGrpSpPr>
            <a:grpSpLocks noChangeAspect="1"/>
          </p:cNvGrpSpPr>
          <p:nvPr/>
        </p:nvGrpSpPr>
        <p:grpSpPr>
          <a:xfrm>
            <a:off x="9684427" y="0"/>
            <a:ext cx="8603573" cy="10287000"/>
            <a:chOff x="0" y="0"/>
            <a:chExt cx="8603361" cy="10286746"/>
          </a:xfrm>
        </p:grpSpPr>
        <p:sp>
          <p:nvSpPr>
            <p:cNvPr id="23" name="Freeform 23"/>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81047" r="-46699"/>
              </a:stretch>
            </a:blipFill>
          </p:spPr>
        </p:sp>
      </p:grpSp>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51988" y="8818943"/>
            <a:ext cx="10508101" cy="1264180"/>
            <a:chOff x="0" y="0"/>
            <a:chExt cx="14010802" cy="1685574"/>
          </a:xfrm>
        </p:grpSpPr>
        <p:grpSp>
          <p:nvGrpSpPr>
            <p:cNvPr id="3" name="Group 3"/>
            <p:cNvGrpSpPr/>
            <p:nvPr/>
          </p:nvGrpSpPr>
          <p:grpSpPr>
            <a:xfrm>
              <a:off x="0" y="0"/>
              <a:ext cx="13284906" cy="1082936"/>
              <a:chOff x="0" y="0"/>
              <a:chExt cx="4425238" cy="360729"/>
            </a:xfrm>
          </p:grpSpPr>
          <p:sp>
            <p:nvSpPr>
              <p:cNvPr id="4" name="Freeform 4"/>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5" name="TextBox 5"/>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nvGrpSpPr>
            <p:cNvPr id="6" name="Group 6"/>
            <p:cNvGrpSpPr/>
            <p:nvPr/>
          </p:nvGrpSpPr>
          <p:grpSpPr>
            <a:xfrm>
              <a:off x="725896" y="602638"/>
              <a:ext cx="13284906" cy="1082936"/>
              <a:chOff x="0" y="0"/>
              <a:chExt cx="4425238" cy="360729"/>
            </a:xfrm>
          </p:grpSpPr>
          <p:sp>
            <p:nvSpPr>
              <p:cNvPr id="7" name="Freeform 7"/>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2586AF"/>
              </a:solidFill>
            </p:spPr>
          </p:sp>
          <p:sp>
            <p:nvSpPr>
              <p:cNvPr id="8" name="TextBox 8"/>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grpSp>
        <p:nvGrpSpPr>
          <p:cNvPr id="9" name="Group 9"/>
          <p:cNvGrpSpPr/>
          <p:nvPr/>
        </p:nvGrpSpPr>
        <p:grpSpPr>
          <a:xfrm rot="-10800000">
            <a:off x="6355716" y="636370"/>
            <a:ext cx="745404" cy="652229"/>
            <a:chOff x="0" y="0"/>
            <a:chExt cx="812800" cy="711200"/>
          </a:xfrm>
        </p:grpSpPr>
        <p:sp>
          <p:nvSpPr>
            <p:cNvPr id="10" name="Freeform 1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11" name="TextBox 11"/>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12" name="Group 12"/>
          <p:cNvGrpSpPr/>
          <p:nvPr/>
        </p:nvGrpSpPr>
        <p:grpSpPr>
          <a:xfrm>
            <a:off x="-2316321" y="1028700"/>
            <a:ext cx="9805143" cy="865559"/>
            <a:chOff x="0" y="0"/>
            <a:chExt cx="10057276" cy="887817"/>
          </a:xfrm>
        </p:grpSpPr>
        <p:sp>
          <p:nvSpPr>
            <p:cNvPr id="13" name="Freeform 13"/>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14" name="TextBox 14"/>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15" name="Group 15"/>
          <p:cNvGrpSpPr/>
          <p:nvPr/>
        </p:nvGrpSpPr>
        <p:grpSpPr>
          <a:xfrm>
            <a:off x="383808" y="636370"/>
            <a:ext cx="6344611" cy="1134064"/>
            <a:chOff x="0" y="0"/>
            <a:chExt cx="4966960" cy="887817"/>
          </a:xfrm>
        </p:grpSpPr>
        <p:sp>
          <p:nvSpPr>
            <p:cNvPr id="16" name="Freeform 16"/>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7" name="TextBox 17"/>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8" name="Group 18"/>
          <p:cNvGrpSpPr/>
          <p:nvPr/>
        </p:nvGrpSpPr>
        <p:grpSpPr>
          <a:xfrm>
            <a:off x="12430130" y="-929929"/>
            <a:ext cx="14583041" cy="11744295"/>
            <a:chOff x="0" y="0"/>
            <a:chExt cx="1102414" cy="887817"/>
          </a:xfrm>
        </p:grpSpPr>
        <p:sp>
          <p:nvSpPr>
            <p:cNvPr id="19" name="Freeform 19"/>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20" name="TextBox 20"/>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21" name="Group 21"/>
          <p:cNvGrpSpPr/>
          <p:nvPr/>
        </p:nvGrpSpPr>
        <p:grpSpPr>
          <a:xfrm>
            <a:off x="12317026" y="-119897"/>
            <a:ext cx="4901631" cy="7073703"/>
            <a:chOff x="0" y="0"/>
            <a:chExt cx="615201" cy="887817"/>
          </a:xfrm>
        </p:grpSpPr>
        <p:sp>
          <p:nvSpPr>
            <p:cNvPr id="22" name="Freeform 22"/>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23" name="TextBox 23"/>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sp>
        <p:nvSpPr>
          <p:cNvPr id="24" name="TextBox 24"/>
          <p:cNvSpPr txBox="1"/>
          <p:nvPr/>
        </p:nvSpPr>
        <p:spPr>
          <a:xfrm>
            <a:off x="2038141" y="981075"/>
            <a:ext cx="303594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INTRODUCTION</a:t>
            </a:r>
          </a:p>
        </p:txBody>
      </p:sp>
      <p:grpSp>
        <p:nvGrpSpPr>
          <p:cNvPr id="25" name="Group 25"/>
          <p:cNvGrpSpPr/>
          <p:nvPr/>
        </p:nvGrpSpPr>
        <p:grpSpPr>
          <a:xfrm>
            <a:off x="13882145" y="391201"/>
            <a:ext cx="9963679" cy="812202"/>
            <a:chOff x="0" y="0"/>
            <a:chExt cx="4425238" cy="360729"/>
          </a:xfrm>
        </p:grpSpPr>
        <p:sp>
          <p:nvSpPr>
            <p:cNvPr id="26" name="Freeform 26"/>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27" name="TextBox 27"/>
            <p:cNvSpPr txBox="1"/>
            <p:nvPr/>
          </p:nvSpPr>
          <p:spPr>
            <a:xfrm>
              <a:off x="101600" y="0"/>
              <a:ext cx="4222038" cy="360729"/>
            </a:xfrm>
            <a:prstGeom prst="rect">
              <a:avLst/>
            </a:prstGeom>
          </p:spPr>
          <p:txBody>
            <a:bodyPr lIns="50800" tIns="50800" rIns="50800" bIns="50800" rtlCol="0" anchor="ctr"/>
            <a:lstStyle/>
            <a:p>
              <a:pPr algn="ctr">
                <a:lnSpc>
                  <a:spcPts val="2540"/>
                </a:lnSpc>
              </a:pPr>
              <a:r>
                <a:rPr lang="en-US" sz="2116">
                  <a:solidFill>
                    <a:srgbClr val="FFFFFF"/>
                  </a:solidFill>
                  <a:latin typeface="Montserrat Bold"/>
                </a:rPr>
                <a:t>c</a:t>
              </a:r>
            </a:p>
          </p:txBody>
        </p:sp>
      </p:grpSp>
      <p:sp>
        <p:nvSpPr>
          <p:cNvPr id="28" name="TextBox 28"/>
          <p:cNvSpPr txBox="1"/>
          <p:nvPr/>
        </p:nvSpPr>
        <p:spPr>
          <a:xfrm>
            <a:off x="711553" y="2293004"/>
            <a:ext cx="11605472" cy="6213475"/>
          </a:xfrm>
          <a:prstGeom prst="rect">
            <a:avLst/>
          </a:prstGeom>
        </p:spPr>
        <p:txBody>
          <a:bodyPr lIns="0" tIns="0" rIns="0" bIns="0" rtlCol="0" anchor="t">
            <a:spAutoFit/>
          </a:bodyPr>
          <a:lstStyle/>
          <a:p>
            <a:pPr algn="just">
              <a:lnSpc>
                <a:spcPts val="4999"/>
              </a:lnSpc>
            </a:pPr>
            <a:r>
              <a:rPr lang="en-US" sz="2499">
                <a:solidFill>
                  <a:srgbClr val="000000"/>
                </a:solidFill>
                <a:latin typeface="Montserrat Bold"/>
              </a:rPr>
              <a:t>      The study focuses on the entire process of developing a 6-DOF manipulator, beginning with the design phase. This entails comprehending the structure and articulating the forward kinematics equations using mathematical models such as the Denavit-Hartenberg representation. This representation is critical in interpreting the connections between the robot's joints and their motions, allowing control to be more easily implemented. Following that, the design is subjected to rigorous modeling and testing processes, which evaluate its performance in numerous circumstances to guarantee optimal functioning.</a:t>
            </a:r>
          </a:p>
        </p:txBody>
      </p:sp>
      <p:sp>
        <p:nvSpPr>
          <p:cNvPr id="29" name="TextBox 29"/>
          <p:cNvSpPr txBox="1"/>
          <p:nvPr/>
        </p:nvSpPr>
        <p:spPr>
          <a:xfrm>
            <a:off x="15150822" y="571501"/>
            <a:ext cx="2108478"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1</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51988" y="8043535"/>
            <a:ext cx="9963679" cy="812202"/>
            <a:chOff x="0" y="0"/>
            <a:chExt cx="4425238" cy="360729"/>
          </a:xfrm>
        </p:grpSpPr>
        <p:sp>
          <p:nvSpPr>
            <p:cNvPr id="3" name="Freeform 3"/>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4" name="TextBox 4"/>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nvGrpSpPr>
          <p:cNvPr id="5" name="Group 5"/>
          <p:cNvGrpSpPr/>
          <p:nvPr/>
        </p:nvGrpSpPr>
        <p:grpSpPr>
          <a:xfrm>
            <a:off x="-6407566" y="8485989"/>
            <a:ext cx="9963679" cy="812202"/>
            <a:chOff x="0" y="0"/>
            <a:chExt cx="4425238" cy="360729"/>
          </a:xfrm>
        </p:grpSpPr>
        <p:sp>
          <p:nvSpPr>
            <p:cNvPr id="6" name="Freeform 6"/>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2586AF"/>
            </a:solidFill>
          </p:spPr>
        </p:sp>
        <p:sp>
          <p:nvSpPr>
            <p:cNvPr id="7" name="TextBox 7"/>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nvGrpSpPr>
          <p:cNvPr id="8" name="Group 8"/>
          <p:cNvGrpSpPr/>
          <p:nvPr/>
        </p:nvGrpSpPr>
        <p:grpSpPr>
          <a:xfrm rot="-10800000">
            <a:off x="6355716" y="636370"/>
            <a:ext cx="745404" cy="652229"/>
            <a:chOff x="0" y="0"/>
            <a:chExt cx="812800" cy="711200"/>
          </a:xfrm>
        </p:grpSpPr>
        <p:sp>
          <p:nvSpPr>
            <p:cNvPr id="9" name="Freeform 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10" name="TextBox 10"/>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11" name="Group 11"/>
          <p:cNvGrpSpPr/>
          <p:nvPr/>
        </p:nvGrpSpPr>
        <p:grpSpPr>
          <a:xfrm>
            <a:off x="-2316321" y="1028700"/>
            <a:ext cx="9805143" cy="865559"/>
            <a:chOff x="0" y="0"/>
            <a:chExt cx="10057276" cy="887817"/>
          </a:xfrm>
        </p:grpSpPr>
        <p:sp>
          <p:nvSpPr>
            <p:cNvPr id="12" name="Freeform 12"/>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13" name="TextBox 13"/>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383808" y="636370"/>
            <a:ext cx="6344611" cy="1134064"/>
            <a:chOff x="0" y="0"/>
            <a:chExt cx="4966960" cy="887817"/>
          </a:xfrm>
        </p:grpSpPr>
        <p:sp>
          <p:nvSpPr>
            <p:cNvPr id="15" name="Freeform 15"/>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6" name="TextBox 16"/>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12430130" y="-929929"/>
            <a:ext cx="14583041" cy="11744295"/>
            <a:chOff x="0" y="0"/>
            <a:chExt cx="1102414" cy="887817"/>
          </a:xfrm>
        </p:grpSpPr>
        <p:sp>
          <p:nvSpPr>
            <p:cNvPr id="18" name="Freeform 18"/>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19" name="TextBox 19"/>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20" name="Group 20"/>
          <p:cNvGrpSpPr/>
          <p:nvPr/>
        </p:nvGrpSpPr>
        <p:grpSpPr>
          <a:xfrm>
            <a:off x="12317026" y="-119897"/>
            <a:ext cx="4901631" cy="7073703"/>
            <a:chOff x="0" y="0"/>
            <a:chExt cx="615201" cy="887817"/>
          </a:xfrm>
        </p:grpSpPr>
        <p:sp>
          <p:nvSpPr>
            <p:cNvPr id="21" name="Freeform 21"/>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22" name="TextBox 22"/>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sp>
        <p:nvSpPr>
          <p:cNvPr id="23" name="TextBox 23"/>
          <p:cNvSpPr txBox="1"/>
          <p:nvPr/>
        </p:nvSpPr>
        <p:spPr>
          <a:xfrm>
            <a:off x="638428" y="981075"/>
            <a:ext cx="5717288"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RESEARCH OBJECTIVES</a:t>
            </a:r>
          </a:p>
        </p:txBody>
      </p:sp>
      <p:sp>
        <p:nvSpPr>
          <p:cNvPr id="24" name="TextBox 24"/>
          <p:cNvSpPr txBox="1"/>
          <p:nvPr/>
        </p:nvSpPr>
        <p:spPr>
          <a:xfrm>
            <a:off x="638428" y="2291563"/>
            <a:ext cx="11791702" cy="6194425"/>
          </a:xfrm>
          <a:prstGeom prst="rect">
            <a:avLst/>
          </a:prstGeom>
        </p:spPr>
        <p:txBody>
          <a:bodyPr lIns="0" tIns="0" rIns="0" bIns="0" rtlCol="0" anchor="t">
            <a:spAutoFit/>
          </a:bodyPr>
          <a:lstStyle/>
          <a:p>
            <a:pPr algn="just">
              <a:lnSpc>
                <a:spcPts val="4999"/>
              </a:lnSpc>
            </a:pPr>
            <a:r>
              <a:rPr lang="en-US" sz="2499">
                <a:solidFill>
                  <a:srgbClr val="000000"/>
                </a:solidFill>
                <a:latin typeface="Montserrat Bold"/>
              </a:rPr>
              <a:t>1. Design a Six Degrees of Freedom Robotic Manipulator which includes:</a:t>
            </a:r>
          </a:p>
          <a:p>
            <a:pPr algn="just">
              <a:lnSpc>
                <a:spcPts val="4999"/>
              </a:lnSpc>
            </a:pPr>
            <a:r>
              <a:rPr lang="en-US" sz="2499">
                <a:solidFill>
                  <a:srgbClr val="000000"/>
                </a:solidFill>
                <a:latin typeface="Montserrat Bold"/>
              </a:rPr>
              <a:t>       1.1 Kinematic Diagram</a:t>
            </a:r>
          </a:p>
          <a:p>
            <a:pPr algn="just">
              <a:lnSpc>
                <a:spcPts val="4999"/>
              </a:lnSpc>
            </a:pPr>
            <a:r>
              <a:rPr lang="en-US" sz="2499">
                <a:solidFill>
                  <a:srgbClr val="000000"/>
                </a:solidFill>
                <a:latin typeface="Montserrat"/>
              </a:rPr>
              <a:t>        </a:t>
            </a:r>
            <a:r>
              <a:rPr lang="en-US" sz="2499">
                <a:solidFill>
                  <a:srgbClr val="000000"/>
                </a:solidFill>
                <a:latin typeface="Montserrat Bold"/>
              </a:rPr>
              <a:t>1.2 D-H Parametric Table</a:t>
            </a:r>
          </a:p>
          <a:p>
            <a:pPr algn="just">
              <a:lnSpc>
                <a:spcPts val="4999"/>
              </a:lnSpc>
            </a:pPr>
            <a:r>
              <a:rPr lang="en-US" sz="2499">
                <a:solidFill>
                  <a:srgbClr val="000000"/>
                </a:solidFill>
                <a:latin typeface="Montserrat"/>
              </a:rPr>
              <a:t>        </a:t>
            </a:r>
            <a:r>
              <a:rPr lang="en-US" sz="2499">
                <a:solidFill>
                  <a:srgbClr val="000000"/>
                </a:solidFill>
                <a:latin typeface="Montserrat Bold"/>
              </a:rPr>
              <a:t>1.3 Physical Systems Model/ 3D Structure</a:t>
            </a:r>
          </a:p>
          <a:p>
            <a:pPr algn="just">
              <a:lnSpc>
                <a:spcPts val="3749"/>
              </a:lnSpc>
            </a:pPr>
            <a:endParaRPr lang="en-US" sz="2499">
              <a:solidFill>
                <a:srgbClr val="000000"/>
              </a:solidFill>
              <a:latin typeface="Montserrat Bold"/>
            </a:endParaRPr>
          </a:p>
          <a:p>
            <a:pPr algn="just">
              <a:lnSpc>
                <a:spcPts val="3749"/>
              </a:lnSpc>
            </a:pPr>
            <a:r>
              <a:rPr lang="en-US" sz="2499">
                <a:solidFill>
                  <a:srgbClr val="000000"/>
                </a:solidFill>
                <a:latin typeface="Montserrat Bold"/>
              </a:rPr>
              <a:t>2. Simulate the 6-DOF manipulator integrating a control for the 3D Model.</a:t>
            </a:r>
          </a:p>
          <a:p>
            <a:pPr algn="just">
              <a:lnSpc>
                <a:spcPts val="3749"/>
              </a:lnSpc>
            </a:pPr>
            <a:endParaRPr lang="en-US" sz="2499">
              <a:solidFill>
                <a:srgbClr val="000000"/>
              </a:solidFill>
              <a:latin typeface="Montserrat Bold"/>
            </a:endParaRPr>
          </a:p>
          <a:p>
            <a:pPr algn="just">
              <a:lnSpc>
                <a:spcPts val="4999"/>
              </a:lnSpc>
            </a:pPr>
            <a:r>
              <a:rPr lang="en-US" sz="2499">
                <a:solidFill>
                  <a:srgbClr val="000000"/>
                </a:solidFill>
                <a:latin typeface="Montserrat Bold"/>
              </a:rPr>
              <a:t>3. Evaluate the robotic manipulator in 5 target points.</a:t>
            </a:r>
          </a:p>
          <a:p>
            <a:pPr algn="just">
              <a:lnSpc>
                <a:spcPts val="4999"/>
              </a:lnSpc>
            </a:pPr>
            <a:endParaRPr lang="en-US" sz="2499">
              <a:solidFill>
                <a:srgbClr val="000000"/>
              </a:solidFill>
              <a:latin typeface="Montserrat Bold"/>
            </a:endParaRPr>
          </a:p>
        </p:txBody>
      </p:sp>
      <p:grpSp>
        <p:nvGrpSpPr>
          <p:cNvPr id="25" name="Group 25"/>
          <p:cNvGrpSpPr/>
          <p:nvPr/>
        </p:nvGrpSpPr>
        <p:grpSpPr>
          <a:xfrm>
            <a:off x="13882145" y="391201"/>
            <a:ext cx="9963679" cy="812202"/>
            <a:chOff x="0" y="0"/>
            <a:chExt cx="4425238" cy="360729"/>
          </a:xfrm>
        </p:grpSpPr>
        <p:sp>
          <p:nvSpPr>
            <p:cNvPr id="26" name="Freeform 26"/>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27" name="TextBox 27"/>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sp>
        <p:nvSpPr>
          <p:cNvPr id="28" name="TextBox 28"/>
          <p:cNvSpPr txBox="1"/>
          <p:nvPr/>
        </p:nvSpPr>
        <p:spPr>
          <a:xfrm>
            <a:off x="15150822" y="571501"/>
            <a:ext cx="2108478"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1</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51988" y="8630972"/>
            <a:ext cx="10508101" cy="1254655"/>
            <a:chOff x="0" y="0"/>
            <a:chExt cx="14010802" cy="1672874"/>
          </a:xfrm>
        </p:grpSpPr>
        <p:grpSp>
          <p:nvGrpSpPr>
            <p:cNvPr id="3" name="Group 3"/>
            <p:cNvGrpSpPr/>
            <p:nvPr/>
          </p:nvGrpSpPr>
          <p:grpSpPr>
            <a:xfrm>
              <a:off x="0" y="0"/>
              <a:ext cx="13284906" cy="1082936"/>
              <a:chOff x="0" y="0"/>
              <a:chExt cx="4425238" cy="360729"/>
            </a:xfrm>
          </p:grpSpPr>
          <p:sp>
            <p:nvSpPr>
              <p:cNvPr id="4" name="Freeform 4"/>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5" name="TextBox 5"/>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nvGrpSpPr>
            <p:cNvPr id="6" name="Group 6"/>
            <p:cNvGrpSpPr/>
            <p:nvPr/>
          </p:nvGrpSpPr>
          <p:grpSpPr>
            <a:xfrm>
              <a:off x="725896" y="589938"/>
              <a:ext cx="13284906" cy="1082936"/>
              <a:chOff x="0" y="0"/>
              <a:chExt cx="4425238" cy="360729"/>
            </a:xfrm>
          </p:grpSpPr>
          <p:sp>
            <p:nvSpPr>
              <p:cNvPr id="7" name="Freeform 7"/>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2586AF"/>
              </a:solidFill>
            </p:spPr>
          </p:sp>
          <p:sp>
            <p:nvSpPr>
              <p:cNvPr id="8" name="TextBox 8"/>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grpSp>
      <p:grpSp>
        <p:nvGrpSpPr>
          <p:cNvPr id="9" name="Group 9"/>
          <p:cNvGrpSpPr/>
          <p:nvPr/>
        </p:nvGrpSpPr>
        <p:grpSpPr>
          <a:xfrm rot="-10800000">
            <a:off x="6355716" y="636370"/>
            <a:ext cx="745404" cy="652229"/>
            <a:chOff x="0" y="0"/>
            <a:chExt cx="812800" cy="711200"/>
          </a:xfrm>
        </p:grpSpPr>
        <p:sp>
          <p:nvSpPr>
            <p:cNvPr id="10" name="Freeform 1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11" name="TextBox 11"/>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12" name="Group 12"/>
          <p:cNvGrpSpPr/>
          <p:nvPr/>
        </p:nvGrpSpPr>
        <p:grpSpPr>
          <a:xfrm>
            <a:off x="-2316321" y="1028700"/>
            <a:ext cx="9805143" cy="865559"/>
            <a:chOff x="0" y="0"/>
            <a:chExt cx="10057276" cy="887817"/>
          </a:xfrm>
        </p:grpSpPr>
        <p:sp>
          <p:nvSpPr>
            <p:cNvPr id="13" name="Freeform 13"/>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14" name="TextBox 14"/>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15" name="Group 15"/>
          <p:cNvGrpSpPr/>
          <p:nvPr/>
        </p:nvGrpSpPr>
        <p:grpSpPr>
          <a:xfrm>
            <a:off x="383808" y="636370"/>
            <a:ext cx="6344611" cy="1134064"/>
            <a:chOff x="0" y="0"/>
            <a:chExt cx="4966960" cy="887817"/>
          </a:xfrm>
        </p:grpSpPr>
        <p:sp>
          <p:nvSpPr>
            <p:cNvPr id="16" name="Freeform 16"/>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7" name="TextBox 17"/>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8" name="Group 18"/>
          <p:cNvGrpSpPr/>
          <p:nvPr/>
        </p:nvGrpSpPr>
        <p:grpSpPr>
          <a:xfrm>
            <a:off x="12430130" y="-929929"/>
            <a:ext cx="14583041" cy="11744295"/>
            <a:chOff x="0" y="0"/>
            <a:chExt cx="1102414" cy="887817"/>
          </a:xfrm>
        </p:grpSpPr>
        <p:sp>
          <p:nvSpPr>
            <p:cNvPr id="19" name="Freeform 19"/>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20" name="TextBox 20"/>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21" name="Group 21"/>
          <p:cNvGrpSpPr/>
          <p:nvPr/>
        </p:nvGrpSpPr>
        <p:grpSpPr>
          <a:xfrm>
            <a:off x="12317026" y="-119897"/>
            <a:ext cx="4901631" cy="7073703"/>
            <a:chOff x="0" y="0"/>
            <a:chExt cx="615201" cy="887817"/>
          </a:xfrm>
        </p:grpSpPr>
        <p:sp>
          <p:nvSpPr>
            <p:cNvPr id="22" name="Freeform 22"/>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23" name="TextBox 23"/>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sp>
        <p:nvSpPr>
          <p:cNvPr id="24" name="TextBox 24"/>
          <p:cNvSpPr txBox="1"/>
          <p:nvPr/>
        </p:nvSpPr>
        <p:spPr>
          <a:xfrm>
            <a:off x="871492" y="1017137"/>
            <a:ext cx="5369243"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SCOPE AND DELIMITATIONS</a:t>
            </a:r>
          </a:p>
        </p:txBody>
      </p:sp>
      <p:grpSp>
        <p:nvGrpSpPr>
          <p:cNvPr id="25" name="Group 25"/>
          <p:cNvGrpSpPr/>
          <p:nvPr/>
        </p:nvGrpSpPr>
        <p:grpSpPr>
          <a:xfrm>
            <a:off x="13882145" y="391201"/>
            <a:ext cx="9963679" cy="812202"/>
            <a:chOff x="0" y="0"/>
            <a:chExt cx="4425238" cy="360729"/>
          </a:xfrm>
        </p:grpSpPr>
        <p:sp>
          <p:nvSpPr>
            <p:cNvPr id="26" name="Freeform 26"/>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27" name="TextBox 27"/>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sp>
        <p:nvSpPr>
          <p:cNvPr id="28" name="TextBox 28"/>
          <p:cNvSpPr txBox="1"/>
          <p:nvPr/>
        </p:nvSpPr>
        <p:spPr>
          <a:xfrm>
            <a:off x="645424" y="2053106"/>
            <a:ext cx="12609310" cy="8004175"/>
          </a:xfrm>
          <a:prstGeom prst="rect">
            <a:avLst/>
          </a:prstGeom>
        </p:spPr>
        <p:txBody>
          <a:bodyPr lIns="0" tIns="0" rIns="0" bIns="0" rtlCol="0" anchor="t">
            <a:spAutoFit/>
          </a:bodyPr>
          <a:lstStyle/>
          <a:p>
            <a:pPr marL="539749" lvl="1" indent="-269875" algn="just">
              <a:lnSpc>
                <a:spcPts val="3749"/>
              </a:lnSpc>
              <a:buFont typeface="Arial"/>
              <a:buChar char="•"/>
            </a:pPr>
            <a:r>
              <a:rPr lang="en-US" sz="2499">
                <a:solidFill>
                  <a:srgbClr val="000000"/>
                </a:solidFill>
                <a:latin typeface="Montserrat Bold"/>
              </a:rPr>
              <a:t>The scope includes designing the 6-DOF robotic manipulator with SolidWorks and meeting the design requirements and specifications for each joint and component. </a:t>
            </a:r>
          </a:p>
          <a:p>
            <a:pPr algn="just">
              <a:lnSpc>
                <a:spcPts val="3749"/>
              </a:lnSpc>
            </a:pPr>
            <a:endParaRPr lang="en-US" sz="2499">
              <a:solidFill>
                <a:srgbClr val="000000"/>
              </a:solidFill>
              <a:latin typeface="Montserrat Bold"/>
            </a:endParaRPr>
          </a:p>
          <a:p>
            <a:pPr marL="539749" lvl="1" indent="-269875" algn="just">
              <a:lnSpc>
                <a:spcPts val="3749"/>
              </a:lnSpc>
              <a:buFont typeface="Arial"/>
              <a:buChar char="•"/>
            </a:pPr>
            <a:r>
              <a:rPr lang="en-US" sz="2499">
                <a:solidFill>
                  <a:srgbClr val="000000"/>
                </a:solidFill>
                <a:latin typeface="Montserrat Bold"/>
              </a:rPr>
              <a:t>The research contains designing an end-effector controller for precise manipulator movement control using CoppeliaSim. </a:t>
            </a:r>
          </a:p>
          <a:p>
            <a:pPr algn="just">
              <a:lnSpc>
                <a:spcPts val="3749"/>
              </a:lnSpc>
            </a:pPr>
            <a:endParaRPr lang="en-US" sz="2499">
              <a:solidFill>
                <a:srgbClr val="000000"/>
              </a:solidFill>
              <a:latin typeface="Montserrat Bold"/>
            </a:endParaRPr>
          </a:p>
          <a:p>
            <a:pPr marL="539749" lvl="1" indent="-269875" algn="just">
              <a:lnSpc>
                <a:spcPts val="3749"/>
              </a:lnSpc>
              <a:buFont typeface="Arial"/>
              <a:buChar char="•"/>
            </a:pPr>
            <a:r>
              <a:rPr lang="en-US" sz="2499">
                <a:solidFill>
                  <a:srgbClr val="000000"/>
                </a:solidFill>
                <a:latin typeface="Montserrat Bold"/>
              </a:rPr>
              <a:t>To evaluate the 6-DOF robotic manipulator at five predetermined points to determine its adaptability and functionality in a variety of scenarios.</a:t>
            </a:r>
          </a:p>
          <a:p>
            <a:pPr algn="just">
              <a:lnSpc>
                <a:spcPts val="3749"/>
              </a:lnSpc>
            </a:pPr>
            <a:endParaRPr lang="en-US" sz="2499">
              <a:solidFill>
                <a:srgbClr val="000000"/>
              </a:solidFill>
              <a:latin typeface="Montserrat Bold"/>
            </a:endParaRPr>
          </a:p>
          <a:p>
            <a:pPr marL="539749" lvl="1" indent="-269875" algn="just">
              <a:lnSpc>
                <a:spcPts val="3749"/>
              </a:lnSpc>
              <a:buFont typeface="Arial"/>
              <a:buChar char="•"/>
            </a:pPr>
            <a:r>
              <a:rPr lang="en-US" sz="2499">
                <a:solidFill>
                  <a:srgbClr val="000000"/>
                </a:solidFill>
                <a:latin typeface="Montserrat Bold"/>
              </a:rPr>
              <a:t>The delimitation of this study acknowledges the complexities of analyzing the mathematical methods of the Inverse Kinematics of a 6-DOF robotic manipulator, as well as the subsequent prototyping procedures.</a:t>
            </a:r>
          </a:p>
          <a:p>
            <a:pPr algn="just">
              <a:lnSpc>
                <a:spcPts val="3999"/>
              </a:lnSpc>
            </a:pPr>
            <a:endParaRPr lang="en-US" sz="2499">
              <a:solidFill>
                <a:srgbClr val="000000"/>
              </a:solidFill>
              <a:latin typeface="Montserrat Bold"/>
            </a:endParaRPr>
          </a:p>
          <a:p>
            <a:pPr algn="just">
              <a:lnSpc>
                <a:spcPts val="3999"/>
              </a:lnSpc>
            </a:pPr>
            <a:endParaRPr lang="en-US" sz="2499">
              <a:solidFill>
                <a:srgbClr val="000000"/>
              </a:solidFill>
              <a:latin typeface="Montserrat Bold"/>
            </a:endParaRPr>
          </a:p>
          <a:p>
            <a:pPr algn="just">
              <a:lnSpc>
                <a:spcPts val="3999"/>
              </a:lnSpc>
            </a:pPr>
            <a:endParaRPr lang="en-US" sz="2499">
              <a:solidFill>
                <a:srgbClr val="000000"/>
              </a:solidFill>
              <a:latin typeface="Montserrat Bold"/>
            </a:endParaRPr>
          </a:p>
        </p:txBody>
      </p:sp>
      <p:sp>
        <p:nvSpPr>
          <p:cNvPr id="29" name="TextBox 29"/>
          <p:cNvSpPr txBox="1"/>
          <p:nvPr/>
        </p:nvSpPr>
        <p:spPr>
          <a:xfrm>
            <a:off x="15150822" y="571501"/>
            <a:ext cx="2108478"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1</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355716" y="476397"/>
            <a:ext cx="745404" cy="652229"/>
            <a:chOff x="0" y="0"/>
            <a:chExt cx="812800" cy="711200"/>
          </a:xfrm>
        </p:grpSpPr>
        <p:sp>
          <p:nvSpPr>
            <p:cNvPr id="3" name="Freeform 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4" name="TextBox 4"/>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5" name="Group 5"/>
          <p:cNvGrpSpPr/>
          <p:nvPr/>
        </p:nvGrpSpPr>
        <p:grpSpPr>
          <a:xfrm>
            <a:off x="-2316321" y="868727"/>
            <a:ext cx="9805143" cy="865559"/>
            <a:chOff x="0" y="0"/>
            <a:chExt cx="10057276" cy="887817"/>
          </a:xfrm>
        </p:grpSpPr>
        <p:sp>
          <p:nvSpPr>
            <p:cNvPr id="6" name="Freeform 6"/>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7" name="TextBox 7"/>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8" name="Group 8"/>
          <p:cNvGrpSpPr/>
          <p:nvPr/>
        </p:nvGrpSpPr>
        <p:grpSpPr>
          <a:xfrm>
            <a:off x="383808" y="476397"/>
            <a:ext cx="6344611" cy="1134064"/>
            <a:chOff x="0" y="0"/>
            <a:chExt cx="4966960" cy="887817"/>
          </a:xfrm>
        </p:grpSpPr>
        <p:sp>
          <p:nvSpPr>
            <p:cNvPr id="9" name="Freeform 9"/>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0" name="TextBox 10"/>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1" name="Group 11"/>
          <p:cNvGrpSpPr/>
          <p:nvPr/>
        </p:nvGrpSpPr>
        <p:grpSpPr>
          <a:xfrm>
            <a:off x="16333017" y="-1214245"/>
            <a:ext cx="14583041" cy="11744295"/>
            <a:chOff x="0" y="0"/>
            <a:chExt cx="1102414" cy="887817"/>
          </a:xfrm>
        </p:grpSpPr>
        <p:sp>
          <p:nvSpPr>
            <p:cNvPr id="12" name="Freeform 12"/>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13" name="TextBox 13"/>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16219913" y="-404213"/>
            <a:ext cx="4901631" cy="7073703"/>
            <a:chOff x="0" y="0"/>
            <a:chExt cx="615201" cy="887817"/>
          </a:xfrm>
        </p:grpSpPr>
        <p:sp>
          <p:nvSpPr>
            <p:cNvPr id="15" name="Freeform 15"/>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16" name="TextBox 16"/>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12802668" y="231228"/>
            <a:ext cx="9963679" cy="812202"/>
            <a:chOff x="0" y="0"/>
            <a:chExt cx="4425238" cy="360729"/>
          </a:xfrm>
        </p:grpSpPr>
        <p:sp>
          <p:nvSpPr>
            <p:cNvPr id="18" name="Freeform 18"/>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19" name="TextBox 19"/>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sp>
        <p:nvSpPr>
          <p:cNvPr id="20" name="TextBox 20"/>
          <p:cNvSpPr txBox="1"/>
          <p:nvPr/>
        </p:nvSpPr>
        <p:spPr>
          <a:xfrm>
            <a:off x="2338327" y="857164"/>
            <a:ext cx="2435572"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OBJECTIVE 1</a:t>
            </a:r>
          </a:p>
        </p:txBody>
      </p:sp>
      <p:sp>
        <p:nvSpPr>
          <p:cNvPr id="21" name="TextBox 21"/>
          <p:cNvSpPr txBox="1"/>
          <p:nvPr/>
        </p:nvSpPr>
        <p:spPr>
          <a:xfrm>
            <a:off x="13151421" y="428772"/>
            <a:ext cx="491508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3 &amp;  4</a:t>
            </a:r>
          </a:p>
        </p:txBody>
      </p:sp>
      <p:sp>
        <p:nvSpPr>
          <p:cNvPr id="22" name="TextBox 22"/>
          <p:cNvSpPr txBox="1"/>
          <p:nvPr/>
        </p:nvSpPr>
        <p:spPr>
          <a:xfrm>
            <a:off x="405453" y="3856538"/>
            <a:ext cx="4368447" cy="485775"/>
          </a:xfrm>
          <a:prstGeom prst="rect">
            <a:avLst/>
          </a:prstGeom>
        </p:spPr>
        <p:txBody>
          <a:bodyPr lIns="0" tIns="0" rIns="0" bIns="0" rtlCol="0" anchor="t">
            <a:spAutoFit/>
          </a:bodyPr>
          <a:lstStyle/>
          <a:p>
            <a:pPr algn="ctr">
              <a:lnSpc>
                <a:spcPts val="3839"/>
              </a:lnSpc>
              <a:spcBef>
                <a:spcPct val="0"/>
              </a:spcBef>
            </a:pPr>
            <a:r>
              <a:rPr lang="en-US" sz="3199">
                <a:solidFill>
                  <a:srgbClr val="000000"/>
                </a:solidFill>
                <a:latin typeface="Montserrat Bold"/>
              </a:rPr>
              <a:t>A. Methodology</a:t>
            </a:r>
          </a:p>
        </p:txBody>
      </p:sp>
      <p:grpSp>
        <p:nvGrpSpPr>
          <p:cNvPr id="23" name="Group 23"/>
          <p:cNvGrpSpPr/>
          <p:nvPr/>
        </p:nvGrpSpPr>
        <p:grpSpPr>
          <a:xfrm>
            <a:off x="1391272" y="4513763"/>
            <a:ext cx="14941746" cy="5299135"/>
            <a:chOff x="0" y="0"/>
            <a:chExt cx="19922327" cy="7065513"/>
          </a:xfrm>
        </p:grpSpPr>
        <p:sp>
          <p:nvSpPr>
            <p:cNvPr id="24" name="TextBox 24"/>
            <p:cNvSpPr txBox="1"/>
            <p:nvPr/>
          </p:nvSpPr>
          <p:spPr>
            <a:xfrm>
              <a:off x="15947" y="0"/>
              <a:ext cx="4994672" cy="508000"/>
            </a:xfrm>
            <a:prstGeom prst="rect">
              <a:avLst/>
            </a:prstGeom>
          </p:spPr>
          <p:txBody>
            <a:bodyPr lIns="0" tIns="0" rIns="0" bIns="0" rtlCol="0" anchor="t">
              <a:spAutoFit/>
            </a:bodyPr>
            <a:lstStyle/>
            <a:p>
              <a:pPr algn="ctr">
                <a:lnSpc>
                  <a:spcPts val="3020"/>
                </a:lnSpc>
                <a:spcBef>
                  <a:spcPct val="0"/>
                </a:spcBef>
              </a:pPr>
              <a:r>
                <a:rPr lang="en-US" sz="2516">
                  <a:solidFill>
                    <a:srgbClr val="000000"/>
                  </a:solidFill>
                  <a:latin typeface="Montserrat Bold Italics"/>
                </a:rPr>
                <a:t>1.1 Kinematic Diagram</a:t>
              </a:r>
            </a:p>
          </p:txBody>
        </p:sp>
        <p:sp>
          <p:nvSpPr>
            <p:cNvPr id="25" name="TextBox 25"/>
            <p:cNvSpPr txBox="1"/>
            <p:nvPr/>
          </p:nvSpPr>
          <p:spPr>
            <a:xfrm>
              <a:off x="61290" y="825500"/>
              <a:ext cx="19861037" cy="1016000"/>
            </a:xfrm>
            <a:prstGeom prst="rect">
              <a:avLst/>
            </a:prstGeom>
          </p:spPr>
          <p:txBody>
            <a:bodyPr lIns="0" tIns="0" rIns="0" bIns="0" rtlCol="0" anchor="t">
              <a:spAutoFit/>
            </a:bodyPr>
            <a:lstStyle/>
            <a:p>
              <a:pPr algn="just">
                <a:lnSpc>
                  <a:spcPts val="3020"/>
                </a:lnSpc>
                <a:spcBef>
                  <a:spcPct val="0"/>
                </a:spcBef>
              </a:pPr>
              <a:r>
                <a:rPr lang="en-US" sz="2516">
                  <a:solidFill>
                    <a:srgbClr val="000000"/>
                  </a:solidFill>
                  <a:latin typeface="Montserrat Bold"/>
                </a:rPr>
                <a:t>Establish the Kinematic Diagram which illustrates the connectivity of joints and links of the robotic manipulator that is essential in the Denavit-Hartenberg method.  </a:t>
              </a:r>
            </a:p>
          </p:txBody>
        </p:sp>
        <p:sp>
          <p:nvSpPr>
            <p:cNvPr id="26" name="TextBox 26"/>
            <p:cNvSpPr txBox="1"/>
            <p:nvPr/>
          </p:nvSpPr>
          <p:spPr>
            <a:xfrm>
              <a:off x="10130" y="2414138"/>
              <a:ext cx="5630069" cy="485775"/>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Montserrat Bold Italics"/>
                </a:rPr>
                <a:t>1.2 D-H Parametric  Table</a:t>
              </a:r>
            </a:p>
          </p:txBody>
        </p:sp>
        <p:sp>
          <p:nvSpPr>
            <p:cNvPr id="27" name="TextBox 27"/>
            <p:cNvSpPr txBox="1"/>
            <p:nvPr/>
          </p:nvSpPr>
          <p:spPr>
            <a:xfrm>
              <a:off x="40392" y="4776338"/>
              <a:ext cx="4510683" cy="485775"/>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Montserrat Bold Italics"/>
                </a:rPr>
                <a:t>1.3 Physical Systems</a:t>
              </a:r>
            </a:p>
          </p:txBody>
        </p:sp>
        <p:sp>
          <p:nvSpPr>
            <p:cNvPr id="28" name="TextBox 28"/>
            <p:cNvSpPr txBox="1"/>
            <p:nvPr/>
          </p:nvSpPr>
          <p:spPr>
            <a:xfrm>
              <a:off x="0" y="3226938"/>
              <a:ext cx="19396430" cy="981075"/>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Montserrat Bold"/>
                </a:rPr>
                <a:t>Assigning of the Denavit-Hartenberg coordinate frames and intersection of x, y and z axes which includes the parameter theta, alpha, r and d. </a:t>
              </a:r>
            </a:p>
          </p:txBody>
        </p:sp>
        <p:sp>
          <p:nvSpPr>
            <p:cNvPr id="29" name="TextBox 29"/>
            <p:cNvSpPr txBox="1"/>
            <p:nvPr/>
          </p:nvSpPr>
          <p:spPr>
            <a:xfrm>
              <a:off x="0" y="5589138"/>
              <a:ext cx="19861037" cy="1476375"/>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Montserrat Bold"/>
                </a:rPr>
                <a:t>Thorough evaluation and careful selection of components such design requirements, specifications, and considerations for the 6 DOF Robotic Manipulator. Next, is to design the mechanical structure of the Robotic Manipulator in SolidWorks.</a:t>
              </a:r>
            </a:p>
          </p:txBody>
        </p:sp>
      </p:grpSp>
      <p:sp>
        <p:nvSpPr>
          <p:cNvPr id="30" name="TextBox 30"/>
          <p:cNvSpPr txBox="1"/>
          <p:nvPr/>
        </p:nvSpPr>
        <p:spPr>
          <a:xfrm>
            <a:off x="1028700" y="1903913"/>
            <a:ext cx="14392033" cy="1952625"/>
          </a:xfrm>
          <a:prstGeom prst="rect">
            <a:avLst/>
          </a:prstGeom>
        </p:spPr>
        <p:txBody>
          <a:bodyPr lIns="0" tIns="0" rIns="0" bIns="0" rtlCol="0" anchor="t">
            <a:spAutoFit/>
          </a:bodyPr>
          <a:lstStyle/>
          <a:p>
            <a:pPr algn="l">
              <a:lnSpc>
                <a:spcPts val="3120"/>
              </a:lnSpc>
              <a:spcBef>
                <a:spcPct val="0"/>
              </a:spcBef>
            </a:pPr>
            <a:r>
              <a:rPr lang="en-US" sz="2600">
                <a:solidFill>
                  <a:srgbClr val="000000"/>
                </a:solidFill>
                <a:latin typeface="Montserrat Bold"/>
              </a:rPr>
              <a:t>Design a Six Degrees of Freedom Robotic Manipulator which includes:</a:t>
            </a:r>
          </a:p>
          <a:p>
            <a:pPr algn="l">
              <a:lnSpc>
                <a:spcPts val="3120"/>
              </a:lnSpc>
              <a:spcBef>
                <a:spcPct val="0"/>
              </a:spcBef>
            </a:pPr>
            <a:r>
              <a:rPr lang="en-US" sz="2600">
                <a:solidFill>
                  <a:srgbClr val="000000"/>
                </a:solidFill>
                <a:latin typeface="Montserrat Bold"/>
              </a:rPr>
              <a:t>1.1 Kinematic Diagram</a:t>
            </a:r>
          </a:p>
          <a:p>
            <a:pPr algn="l">
              <a:lnSpc>
                <a:spcPts val="3120"/>
              </a:lnSpc>
              <a:spcBef>
                <a:spcPct val="0"/>
              </a:spcBef>
            </a:pPr>
            <a:r>
              <a:rPr lang="en-US" sz="2600">
                <a:solidFill>
                  <a:srgbClr val="000000"/>
                </a:solidFill>
                <a:latin typeface="Montserrat Bold"/>
              </a:rPr>
              <a:t>1.2 D-H Parametric Table</a:t>
            </a:r>
          </a:p>
          <a:p>
            <a:pPr algn="l">
              <a:lnSpc>
                <a:spcPts val="3120"/>
              </a:lnSpc>
              <a:spcBef>
                <a:spcPct val="0"/>
              </a:spcBef>
            </a:pPr>
            <a:r>
              <a:rPr lang="en-US" sz="2600">
                <a:solidFill>
                  <a:srgbClr val="000000"/>
                </a:solidFill>
                <a:latin typeface="Montserrat Bold"/>
              </a:rPr>
              <a:t>1.3 Physical Systems</a:t>
            </a:r>
          </a:p>
          <a:p>
            <a:pPr algn="l">
              <a:lnSpc>
                <a:spcPts val="3120"/>
              </a:lnSpc>
              <a:spcBef>
                <a:spcPct val="0"/>
              </a:spcBef>
            </a:pPr>
            <a:endParaRPr lang="en-US" sz="2600">
              <a:solidFill>
                <a:srgbClr val="000000"/>
              </a:solidFill>
              <a:latin typeface="Montserrat Bold"/>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355716" y="476397"/>
            <a:ext cx="745404" cy="652229"/>
            <a:chOff x="0" y="0"/>
            <a:chExt cx="812800" cy="711200"/>
          </a:xfrm>
        </p:grpSpPr>
        <p:sp>
          <p:nvSpPr>
            <p:cNvPr id="3" name="Freeform 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4" name="TextBox 4"/>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5" name="Group 5"/>
          <p:cNvGrpSpPr/>
          <p:nvPr/>
        </p:nvGrpSpPr>
        <p:grpSpPr>
          <a:xfrm>
            <a:off x="-2316321" y="868727"/>
            <a:ext cx="9805143" cy="865559"/>
            <a:chOff x="0" y="0"/>
            <a:chExt cx="10057276" cy="887817"/>
          </a:xfrm>
        </p:grpSpPr>
        <p:sp>
          <p:nvSpPr>
            <p:cNvPr id="6" name="Freeform 6"/>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7" name="TextBox 7"/>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8" name="Group 8"/>
          <p:cNvGrpSpPr/>
          <p:nvPr/>
        </p:nvGrpSpPr>
        <p:grpSpPr>
          <a:xfrm>
            <a:off x="383808" y="476397"/>
            <a:ext cx="6344611" cy="1134064"/>
            <a:chOff x="0" y="0"/>
            <a:chExt cx="4966960" cy="887817"/>
          </a:xfrm>
        </p:grpSpPr>
        <p:sp>
          <p:nvSpPr>
            <p:cNvPr id="9" name="Freeform 9"/>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0" name="TextBox 10"/>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1" name="Group 11"/>
          <p:cNvGrpSpPr/>
          <p:nvPr/>
        </p:nvGrpSpPr>
        <p:grpSpPr>
          <a:xfrm>
            <a:off x="16333017" y="-1214245"/>
            <a:ext cx="14583041" cy="11744295"/>
            <a:chOff x="0" y="0"/>
            <a:chExt cx="1102414" cy="887817"/>
          </a:xfrm>
        </p:grpSpPr>
        <p:sp>
          <p:nvSpPr>
            <p:cNvPr id="12" name="Freeform 12"/>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13" name="TextBox 13"/>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16219913" y="-404213"/>
            <a:ext cx="4901631" cy="7073703"/>
            <a:chOff x="0" y="0"/>
            <a:chExt cx="615201" cy="887817"/>
          </a:xfrm>
        </p:grpSpPr>
        <p:sp>
          <p:nvSpPr>
            <p:cNvPr id="15" name="Freeform 15"/>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16" name="TextBox 16"/>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12802668" y="231228"/>
            <a:ext cx="9963679" cy="812202"/>
            <a:chOff x="0" y="0"/>
            <a:chExt cx="4425238" cy="360729"/>
          </a:xfrm>
        </p:grpSpPr>
        <p:sp>
          <p:nvSpPr>
            <p:cNvPr id="18" name="Freeform 18"/>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19" name="TextBox 19"/>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sp>
        <p:nvSpPr>
          <p:cNvPr id="20" name="Freeform 20"/>
          <p:cNvSpPr/>
          <p:nvPr/>
        </p:nvSpPr>
        <p:spPr>
          <a:xfrm>
            <a:off x="7583902" y="3918153"/>
            <a:ext cx="4558492" cy="5639621"/>
          </a:xfrm>
          <a:custGeom>
            <a:avLst/>
            <a:gdLst/>
            <a:ahLst/>
            <a:cxnLst/>
            <a:rect l="l" t="t" r="r" b="b"/>
            <a:pathLst>
              <a:path w="4558492" h="5639621">
                <a:moveTo>
                  <a:pt x="0" y="0"/>
                </a:moveTo>
                <a:lnTo>
                  <a:pt x="4558492" y="0"/>
                </a:lnTo>
                <a:lnTo>
                  <a:pt x="4558492" y="5639621"/>
                </a:lnTo>
                <a:lnTo>
                  <a:pt x="0" y="5639621"/>
                </a:lnTo>
                <a:lnTo>
                  <a:pt x="0" y="0"/>
                </a:lnTo>
                <a:close/>
              </a:path>
            </a:pathLst>
          </a:custGeom>
          <a:blipFill>
            <a:blip r:embed="rId2"/>
            <a:stretch>
              <a:fillRect/>
            </a:stretch>
          </a:blipFill>
        </p:spPr>
      </p:sp>
      <p:sp>
        <p:nvSpPr>
          <p:cNvPr id="21" name="Freeform 21"/>
          <p:cNvSpPr/>
          <p:nvPr/>
        </p:nvSpPr>
        <p:spPr>
          <a:xfrm>
            <a:off x="12390707" y="3918153"/>
            <a:ext cx="4131040" cy="5639621"/>
          </a:xfrm>
          <a:custGeom>
            <a:avLst/>
            <a:gdLst/>
            <a:ahLst/>
            <a:cxnLst/>
            <a:rect l="l" t="t" r="r" b="b"/>
            <a:pathLst>
              <a:path w="4131040" h="5639621">
                <a:moveTo>
                  <a:pt x="0" y="0"/>
                </a:moveTo>
                <a:lnTo>
                  <a:pt x="4131040" y="0"/>
                </a:lnTo>
                <a:lnTo>
                  <a:pt x="4131040" y="5639621"/>
                </a:lnTo>
                <a:lnTo>
                  <a:pt x="0" y="5639621"/>
                </a:lnTo>
                <a:lnTo>
                  <a:pt x="0" y="0"/>
                </a:lnTo>
                <a:close/>
              </a:path>
            </a:pathLst>
          </a:custGeom>
          <a:blipFill>
            <a:blip r:embed="rId3"/>
            <a:stretch>
              <a:fillRect t="-630" b="-630"/>
            </a:stretch>
          </a:blipFill>
        </p:spPr>
      </p:sp>
      <p:sp>
        <p:nvSpPr>
          <p:cNvPr id="22" name="TextBox 22"/>
          <p:cNvSpPr txBox="1"/>
          <p:nvPr/>
        </p:nvSpPr>
        <p:spPr>
          <a:xfrm>
            <a:off x="2338327" y="857164"/>
            <a:ext cx="2435572"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OBJECTIVE 1</a:t>
            </a:r>
          </a:p>
        </p:txBody>
      </p:sp>
      <p:sp>
        <p:nvSpPr>
          <p:cNvPr id="23" name="TextBox 23"/>
          <p:cNvSpPr txBox="1"/>
          <p:nvPr/>
        </p:nvSpPr>
        <p:spPr>
          <a:xfrm>
            <a:off x="13151421" y="428772"/>
            <a:ext cx="491508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3 &amp;  4</a:t>
            </a:r>
          </a:p>
        </p:txBody>
      </p:sp>
      <p:sp>
        <p:nvSpPr>
          <p:cNvPr id="24" name="TextBox 24"/>
          <p:cNvSpPr txBox="1"/>
          <p:nvPr/>
        </p:nvSpPr>
        <p:spPr>
          <a:xfrm>
            <a:off x="1028700" y="2489869"/>
            <a:ext cx="2097405" cy="485775"/>
          </a:xfrm>
          <a:prstGeom prst="rect">
            <a:avLst/>
          </a:prstGeom>
        </p:spPr>
        <p:txBody>
          <a:bodyPr lIns="0" tIns="0" rIns="0" bIns="0" rtlCol="0" anchor="t">
            <a:spAutoFit/>
          </a:bodyPr>
          <a:lstStyle/>
          <a:p>
            <a:pPr algn="ctr">
              <a:lnSpc>
                <a:spcPts val="3840"/>
              </a:lnSpc>
              <a:spcBef>
                <a:spcPct val="0"/>
              </a:spcBef>
            </a:pPr>
            <a:r>
              <a:rPr lang="en-US" sz="3200">
                <a:solidFill>
                  <a:srgbClr val="000000"/>
                </a:solidFill>
                <a:latin typeface="Montserrat Bold"/>
              </a:rPr>
              <a:t>B. Results</a:t>
            </a:r>
          </a:p>
        </p:txBody>
      </p:sp>
      <p:grpSp>
        <p:nvGrpSpPr>
          <p:cNvPr id="25" name="Group 25"/>
          <p:cNvGrpSpPr/>
          <p:nvPr/>
        </p:nvGrpSpPr>
        <p:grpSpPr>
          <a:xfrm>
            <a:off x="2077402" y="3301620"/>
            <a:ext cx="4178235" cy="3234117"/>
            <a:chOff x="0" y="0"/>
            <a:chExt cx="5570980" cy="4312155"/>
          </a:xfrm>
        </p:grpSpPr>
        <p:sp>
          <p:nvSpPr>
            <p:cNvPr id="26" name="Freeform 26"/>
            <p:cNvSpPr/>
            <p:nvPr/>
          </p:nvSpPr>
          <p:spPr>
            <a:xfrm>
              <a:off x="0" y="850636"/>
              <a:ext cx="5570980" cy="3461519"/>
            </a:xfrm>
            <a:custGeom>
              <a:avLst/>
              <a:gdLst/>
              <a:ahLst/>
              <a:cxnLst/>
              <a:rect l="l" t="t" r="r" b="b"/>
              <a:pathLst>
                <a:path w="5570980" h="3461519">
                  <a:moveTo>
                    <a:pt x="0" y="0"/>
                  </a:moveTo>
                  <a:lnTo>
                    <a:pt x="5570980" y="0"/>
                  </a:lnTo>
                  <a:lnTo>
                    <a:pt x="5570980" y="3461519"/>
                  </a:lnTo>
                  <a:lnTo>
                    <a:pt x="0" y="3461519"/>
                  </a:lnTo>
                  <a:lnTo>
                    <a:pt x="0" y="0"/>
                  </a:lnTo>
                  <a:close/>
                </a:path>
              </a:pathLst>
            </a:custGeom>
            <a:blipFill>
              <a:blip r:embed="rId4"/>
              <a:stretch>
                <a:fillRect/>
              </a:stretch>
            </a:blipFill>
          </p:spPr>
        </p:sp>
        <p:sp>
          <p:nvSpPr>
            <p:cNvPr id="27" name="TextBox 27"/>
            <p:cNvSpPr txBox="1"/>
            <p:nvPr/>
          </p:nvSpPr>
          <p:spPr>
            <a:xfrm>
              <a:off x="383149" y="9525"/>
              <a:ext cx="4961930" cy="485775"/>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Montserrat Bold Italics"/>
                </a:rPr>
                <a:t>1.1 Kinematic Diagram</a:t>
              </a:r>
            </a:p>
          </p:txBody>
        </p:sp>
      </p:grpSp>
      <p:grpSp>
        <p:nvGrpSpPr>
          <p:cNvPr id="28" name="Group 28"/>
          <p:cNvGrpSpPr/>
          <p:nvPr/>
        </p:nvGrpSpPr>
        <p:grpSpPr>
          <a:xfrm>
            <a:off x="2141385" y="6859586"/>
            <a:ext cx="4587033" cy="3234117"/>
            <a:chOff x="0" y="0"/>
            <a:chExt cx="6116044" cy="4312155"/>
          </a:xfrm>
        </p:grpSpPr>
        <p:sp>
          <p:nvSpPr>
            <p:cNvPr id="29" name="Freeform 29"/>
            <p:cNvSpPr/>
            <p:nvPr/>
          </p:nvSpPr>
          <p:spPr>
            <a:xfrm>
              <a:off x="0" y="850636"/>
              <a:ext cx="5711507" cy="3461519"/>
            </a:xfrm>
            <a:custGeom>
              <a:avLst/>
              <a:gdLst/>
              <a:ahLst/>
              <a:cxnLst/>
              <a:rect l="l" t="t" r="r" b="b"/>
              <a:pathLst>
                <a:path w="5711507" h="3461519">
                  <a:moveTo>
                    <a:pt x="0" y="0"/>
                  </a:moveTo>
                  <a:lnTo>
                    <a:pt x="5711507" y="0"/>
                  </a:lnTo>
                  <a:lnTo>
                    <a:pt x="5711507" y="3461519"/>
                  </a:lnTo>
                  <a:lnTo>
                    <a:pt x="0" y="3461519"/>
                  </a:lnTo>
                  <a:lnTo>
                    <a:pt x="0" y="0"/>
                  </a:lnTo>
                  <a:close/>
                </a:path>
              </a:pathLst>
            </a:custGeom>
            <a:blipFill>
              <a:blip r:embed="rId5"/>
              <a:stretch>
                <a:fillRect/>
              </a:stretch>
            </a:blipFill>
          </p:spPr>
        </p:sp>
        <p:sp>
          <p:nvSpPr>
            <p:cNvPr id="30" name="TextBox 30"/>
            <p:cNvSpPr txBox="1"/>
            <p:nvPr/>
          </p:nvSpPr>
          <p:spPr>
            <a:xfrm>
              <a:off x="606030" y="9525"/>
              <a:ext cx="5510014" cy="485775"/>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Montserrat Bold Italics"/>
                </a:rPr>
                <a:t>1.2 D-H Parametric Table</a:t>
              </a:r>
            </a:p>
          </p:txBody>
        </p:sp>
      </p:grpSp>
      <p:sp>
        <p:nvSpPr>
          <p:cNvPr id="31" name="TextBox 31"/>
          <p:cNvSpPr txBox="1"/>
          <p:nvPr/>
        </p:nvSpPr>
        <p:spPr>
          <a:xfrm>
            <a:off x="9768409" y="3127533"/>
            <a:ext cx="3383012" cy="36195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Montserrat Bold Italics"/>
              </a:rPr>
              <a:t>1.3 Physical Systems</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355716" y="476397"/>
            <a:ext cx="745404" cy="652229"/>
            <a:chOff x="0" y="0"/>
            <a:chExt cx="812800" cy="711200"/>
          </a:xfrm>
        </p:grpSpPr>
        <p:sp>
          <p:nvSpPr>
            <p:cNvPr id="3" name="Freeform 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4" name="TextBox 4"/>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5" name="Group 5"/>
          <p:cNvGrpSpPr/>
          <p:nvPr/>
        </p:nvGrpSpPr>
        <p:grpSpPr>
          <a:xfrm>
            <a:off x="-2316321" y="868727"/>
            <a:ext cx="9805143" cy="865559"/>
            <a:chOff x="0" y="0"/>
            <a:chExt cx="10057276" cy="887817"/>
          </a:xfrm>
        </p:grpSpPr>
        <p:sp>
          <p:nvSpPr>
            <p:cNvPr id="6" name="Freeform 6"/>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7" name="TextBox 7"/>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8" name="Group 8"/>
          <p:cNvGrpSpPr/>
          <p:nvPr/>
        </p:nvGrpSpPr>
        <p:grpSpPr>
          <a:xfrm>
            <a:off x="383808" y="476397"/>
            <a:ext cx="6344611" cy="1134064"/>
            <a:chOff x="0" y="0"/>
            <a:chExt cx="4966960" cy="887817"/>
          </a:xfrm>
        </p:grpSpPr>
        <p:sp>
          <p:nvSpPr>
            <p:cNvPr id="9" name="Freeform 9"/>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0" name="TextBox 10"/>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1" name="Group 11"/>
          <p:cNvGrpSpPr/>
          <p:nvPr/>
        </p:nvGrpSpPr>
        <p:grpSpPr>
          <a:xfrm>
            <a:off x="16333017" y="-1214245"/>
            <a:ext cx="14583041" cy="11744295"/>
            <a:chOff x="0" y="0"/>
            <a:chExt cx="1102414" cy="887817"/>
          </a:xfrm>
        </p:grpSpPr>
        <p:sp>
          <p:nvSpPr>
            <p:cNvPr id="12" name="Freeform 12"/>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13" name="TextBox 13"/>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16219913" y="-404213"/>
            <a:ext cx="4901631" cy="7073703"/>
            <a:chOff x="0" y="0"/>
            <a:chExt cx="615201" cy="887817"/>
          </a:xfrm>
        </p:grpSpPr>
        <p:sp>
          <p:nvSpPr>
            <p:cNvPr id="15" name="Freeform 15"/>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16" name="TextBox 16"/>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12802668" y="231228"/>
            <a:ext cx="9963679" cy="812202"/>
            <a:chOff x="0" y="0"/>
            <a:chExt cx="4425238" cy="360729"/>
          </a:xfrm>
        </p:grpSpPr>
        <p:sp>
          <p:nvSpPr>
            <p:cNvPr id="18" name="Freeform 18"/>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19" name="TextBox 19"/>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sp>
        <p:nvSpPr>
          <p:cNvPr id="20" name="TextBox 20"/>
          <p:cNvSpPr txBox="1"/>
          <p:nvPr/>
        </p:nvSpPr>
        <p:spPr>
          <a:xfrm>
            <a:off x="2338327" y="857164"/>
            <a:ext cx="2435572"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OBJECTIVE 1</a:t>
            </a:r>
          </a:p>
        </p:txBody>
      </p:sp>
      <p:sp>
        <p:nvSpPr>
          <p:cNvPr id="21" name="TextBox 21"/>
          <p:cNvSpPr txBox="1"/>
          <p:nvPr/>
        </p:nvSpPr>
        <p:spPr>
          <a:xfrm>
            <a:off x="13151421" y="428772"/>
            <a:ext cx="491508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3 &amp;  4</a:t>
            </a:r>
          </a:p>
        </p:txBody>
      </p:sp>
      <p:sp>
        <p:nvSpPr>
          <p:cNvPr id="22" name="TextBox 22"/>
          <p:cNvSpPr txBox="1"/>
          <p:nvPr/>
        </p:nvSpPr>
        <p:spPr>
          <a:xfrm>
            <a:off x="1449200" y="3521676"/>
            <a:ext cx="3746004" cy="381000"/>
          </a:xfrm>
          <a:prstGeom prst="rect">
            <a:avLst/>
          </a:prstGeom>
        </p:spPr>
        <p:txBody>
          <a:bodyPr lIns="0" tIns="0" rIns="0" bIns="0" rtlCol="0" anchor="t">
            <a:spAutoFit/>
          </a:bodyPr>
          <a:lstStyle/>
          <a:p>
            <a:pPr algn="ctr">
              <a:lnSpc>
                <a:spcPts val="3020"/>
              </a:lnSpc>
              <a:spcBef>
                <a:spcPct val="0"/>
              </a:spcBef>
            </a:pPr>
            <a:r>
              <a:rPr lang="en-US" sz="2516">
                <a:solidFill>
                  <a:srgbClr val="000000"/>
                </a:solidFill>
                <a:latin typeface="Montserrat Bold Italics"/>
              </a:rPr>
              <a:t>1.1 Kinematic Diagram</a:t>
            </a:r>
          </a:p>
        </p:txBody>
      </p:sp>
      <p:sp>
        <p:nvSpPr>
          <p:cNvPr id="23" name="TextBox 23"/>
          <p:cNvSpPr txBox="1"/>
          <p:nvPr/>
        </p:nvSpPr>
        <p:spPr>
          <a:xfrm>
            <a:off x="1449200" y="2385094"/>
            <a:ext cx="2890957" cy="485775"/>
          </a:xfrm>
          <a:prstGeom prst="rect">
            <a:avLst/>
          </a:prstGeom>
        </p:spPr>
        <p:txBody>
          <a:bodyPr lIns="0" tIns="0" rIns="0" bIns="0" rtlCol="0" anchor="t">
            <a:spAutoFit/>
          </a:bodyPr>
          <a:lstStyle/>
          <a:p>
            <a:pPr algn="ctr">
              <a:lnSpc>
                <a:spcPts val="3840"/>
              </a:lnSpc>
              <a:spcBef>
                <a:spcPct val="0"/>
              </a:spcBef>
            </a:pPr>
            <a:r>
              <a:rPr lang="en-US" sz="3200">
                <a:solidFill>
                  <a:srgbClr val="000000"/>
                </a:solidFill>
                <a:latin typeface="Montserrat Bold"/>
              </a:rPr>
              <a:t>C. Conclusion</a:t>
            </a:r>
          </a:p>
        </p:txBody>
      </p:sp>
      <p:sp>
        <p:nvSpPr>
          <p:cNvPr id="24" name="TextBox 24"/>
          <p:cNvSpPr txBox="1"/>
          <p:nvPr/>
        </p:nvSpPr>
        <p:spPr>
          <a:xfrm>
            <a:off x="1483207" y="4140801"/>
            <a:ext cx="14895778" cy="1143000"/>
          </a:xfrm>
          <a:prstGeom prst="rect">
            <a:avLst/>
          </a:prstGeom>
        </p:spPr>
        <p:txBody>
          <a:bodyPr lIns="0" tIns="0" rIns="0" bIns="0" rtlCol="0" anchor="t">
            <a:spAutoFit/>
          </a:bodyPr>
          <a:lstStyle/>
          <a:p>
            <a:pPr algn="just">
              <a:lnSpc>
                <a:spcPts val="3020"/>
              </a:lnSpc>
              <a:spcBef>
                <a:spcPct val="0"/>
              </a:spcBef>
            </a:pPr>
            <a:r>
              <a:rPr lang="en-US" sz="2516">
                <a:solidFill>
                  <a:srgbClr val="000000"/>
                </a:solidFill>
                <a:latin typeface="Montserrat Bold"/>
              </a:rPr>
              <a:t>Established Kinematic Diagram of the 6 DOF Robotic Manipulator including link lengths measurements and D-H Frame Assignments, which will be used to construct the D-H Parametric Table.</a:t>
            </a:r>
          </a:p>
        </p:txBody>
      </p:sp>
      <p:sp>
        <p:nvSpPr>
          <p:cNvPr id="25" name="TextBox 25"/>
          <p:cNvSpPr txBox="1"/>
          <p:nvPr/>
        </p:nvSpPr>
        <p:spPr>
          <a:xfrm>
            <a:off x="1444837" y="5531451"/>
            <a:ext cx="4222552" cy="36195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Montserrat Bold Italics"/>
              </a:rPr>
              <a:t>1.2 D-H Parametric  Table</a:t>
            </a:r>
          </a:p>
        </p:txBody>
      </p:sp>
      <p:sp>
        <p:nvSpPr>
          <p:cNvPr id="26" name="TextBox 26"/>
          <p:cNvSpPr txBox="1"/>
          <p:nvPr/>
        </p:nvSpPr>
        <p:spPr>
          <a:xfrm>
            <a:off x="1472268" y="7122126"/>
            <a:ext cx="3383012" cy="36195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Montserrat Bold Italics"/>
              </a:rPr>
              <a:t>1.3 Physical Systems</a:t>
            </a:r>
          </a:p>
        </p:txBody>
      </p:sp>
      <p:sp>
        <p:nvSpPr>
          <p:cNvPr id="27" name="TextBox 27"/>
          <p:cNvSpPr txBox="1"/>
          <p:nvPr/>
        </p:nvSpPr>
        <p:spPr>
          <a:xfrm>
            <a:off x="1483207" y="6141051"/>
            <a:ext cx="14547322" cy="733425"/>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Montserrat Bold"/>
              </a:rPr>
              <a:t>Established D-H parametric table with the corresponding parameters. Values obtained is then used to generate the Homogeneous Transformation Matrix for each joint. </a:t>
            </a:r>
          </a:p>
        </p:txBody>
      </p:sp>
      <p:sp>
        <p:nvSpPr>
          <p:cNvPr id="28" name="TextBox 28"/>
          <p:cNvSpPr txBox="1"/>
          <p:nvPr/>
        </p:nvSpPr>
        <p:spPr>
          <a:xfrm>
            <a:off x="1483207" y="7731726"/>
            <a:ext cx="14895778" cy="1104900"/>
          </a:xfrm>
          <a:prstGeom prst="rect">
            <a:avLst/>
          </a:prstGeom>
        </p:spPr>
        <p:txBody>
          <a:bodyPr lIns="0" tIns="0" rIns="0" bIns="0" rtlCol="0" anchor="t">
            <a:spAutoFit/>
          </a:bodyPr>
          <a:lstStyle/>
          <a:p>
            <a:pPr algn="just">
              <a:lnSpc>
                <a:spcPts val="2999"/>
              </a:lnSpc>
              <a:spcBef>
                <a:spcPct val="0"/>
              </a:spcBef>
            </a:pPr>
            <a:r>
              <a:rPr lang="en-US" sz="2499">
                <a:solidFill>
                  <a:srgbClr val="000000"/>
                </a:solidFill>
                <a:latin typeface="Montserrat Bold"/>
              </a:rPr>
              <a:t>Developed the design of the 6 DOF Robotic Manipulator in SolidWorks considering the design requirements, specifications and considerations that are required for the 6-DOF Robotic Manipulator to be implemented successfully. </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355716" y="636370"/>
            <a:ext cx="745404" cy="652229"/>
            <a:chOff x="0" y="0"/>
            <a:chExt cx="812800" cy="711200"/>
          </a:xfrm>
        </p:grpSpPr>
        <p:sp>
          <p:nvSpPr>
            <p:cNvPr id="3" name="Freeform 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4" name="TextBox 4"/>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5" name="Group 5"/>
          <p:cNvGrpSpPr/>
          <p:nvPr/>
        </p:nvGrpSpPr>
        <p:grpSpPr>
          <a:xfrm>
            <a:off x="-2316321" y="1028700"/>
            <a:ext cx="9805143" cy="865559"/>
            <a:chOff x="0" y="0"/>
            <a:chExt cx="10057276" cy="887817"/>
          </a:xfrm>
        </p:grpSpPr>
        <p:sp>
          <p:nvSpPr>
            <p:cNvPr id="6" name="Freeform 6"/>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7" name="TextBox 7"/>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8" name="Group 8"/>
          <p:cNvGrpSpPr/>
          <p:nvPr/>
        </p:nvGrpSpPr>
        <p:grpSpPr>
          <a:xfrm>
            <a:off x="383808" y="636370"/>
            <a:ext cx="6344611" cy="1134064"/>
            <a:chOff x="0" y="0"/>
            <a:chExt cx="4966960" cy="887817"/>
          </a:xfrm>
        </p:grpSpPr>
        <p:sp>
          <p:nvSpPr>
            <p:cNvPr id="9" name="Freeform 9"/>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0" name="TextBox 10"/>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1" name="Group 11"/>
          <p:cNvGrpSpPr/>
          <p:nvPr/>
        </p:nvGrpSpPr>
        <p:grpSpPr>
          <a:xfrm>
            <a:off x="16333017" y="-1214245"/>
            <a:ext cx="14583041" cy="11744295"/>
            <a:chOff x="0" y="0"/>
            <a:chExt cx="1102414" cy="887817"/>
          </a:xfrm>
        </p:grpSpPr>
        <p:sp>
          <p:nvSpPr>
            <p:cNvPr id="12" name="Freeform 12"/>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13" name="TextBox 13"/>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16219913" y="-404213"/>
            <a:ext cx="4901631" cy="7073703"/>
            <a:chOff x="0" y="0"/>
            <a:chExt cx="615201" cy="887817"/>
          </a:xfrm>
        </p:grpSpPr>
        <p:sp>
          <p:nvSpPr>
            <p:cNvPr id="15" name="Freeform 15"/>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16" name="TextBox 16"/>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12802668" y="231228"/>
            <a:ext cx="9963679" cy="812202"/>
            <a:chOff x="0" y="0"/>
            <a:chExt cx="4425238" cy="360729"/>
          </a:xfrm>
        </p:grpSpPr>
        <p:sp>
          <p:nvSpPr>
            <p:cNvPr id="18" name="Freeform 18"/>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19" name="TextBox 19"/>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sp>
        <p:nvSpPr>
          <p:cNvPr id="20" name="TextBox 20"/>
          <p:cNvSpPr txBox="1"/>
          <p:nvPr/>
        </p:nvSpPr>
        <p:spPr>
          <a:xfrm>
            <a:off x="2316747" y="1017137"/>
            <a:ext cx="2478732"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OBJECTIVE 2</a:t>
            </a:r>
          </a:p>
        </p:txBody>
      </p:sp>
      <p:sp>
        <p:nvSpPr>
          <p:cNvPr id="21" name="TextBox 21"/>
          <p:cNvSpPr txBox="1"/>
          <p:nvPr/>
        </p:nvSpPr>
        <p:spPr>
          <a:xfrm>
            <a:off x="13151421" y="422058"/>
            <a:ext cx="491508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3 &amp;  4</a:t>
            </a:r>
          </a:p>
        </p:txBody>
      </p:sp>
      <p:sp>
        <p:nvSpPr>
          <p:cNvPr id="22" name="TextBox 22"/>
          <p:cNvSpPr txBox="1"/>
          <p:nvPr/>
        </p:nvSpPr>
        <p:spPr>
          <a:xfrm>
            <a:off x="1206530" y="2620605"/>
            <a:ext cx="14402433" cy="438150"/>
          </a:xfrm>
          <a:prstGeom prst="rect">
            <a:avLst/>
          </a:prstGeom>
        </p:spPr>
        <p:txBody>
          <a:bodyPr lIns="0" tIns="0" rIns="0" bIns="0" rtlCol="0" anchor="t">
            <a:spAutoFit/>
          </a:bodyPr>
          <a:lstStyle/>
          <a:p>
            <a:pPr algn="ctr">
              <a:lnSpc>
                <a:spcPts val="3500"/>
              </a:lnSpc>
              <a:spcBef>
                <a:spcPct val="0"/>
              </a:spcBef>
            </a:pPr>
            <a:r>
              <a:rPr lang="en-US" sz="2916">
                <a:solidFill>
                  <a:srgbClr val="000000"/>
                </a:solidFill>
                <a:latin typeface="Montserrat Bold"/>
              </a:rPr>
              <a:t>Simulate the 6-DOF manipulator integrating a control for the 3D Model.</a:t>
            </a:r>
          </a:p>
        </p:txBody>
      </p:sp>
      <p:sp>
        <p:nvSpPr>
          <p:cNvPr id="23" name="TextBox 23"/>
          <p:cNvSpPr txBox="1"/>
          <p:nvPr/>
        </p:nvSpPr>
        <p:spPr>
          <a:xfrm>
            <a:off x="1862943" y="4610277"/>
            <a:ext cx="11743965" cy="2499274"/>
          </a:xfrm>
          <a:prstGeom prst="rect">
            <a:avLst/>
          </a:prstGeom>
        </p:spPr>
        <p:txBody>
          <a:bodyPr lIns="0" tIns="0" rIns="0" bIns="0" rtlCol="0" anchor="t">
            <a:spAutoFit/>
          </a:bodyPr>
          <a:lstStyle/>
          <a:p>
            <a:pPr algn="just">
              <a:lnSpc>
                <a:spcPts val="3994"/>
              </a:lnSpc>
            </a:pPr>
            <a:r>
              <a:rPr lang="en-US" sz="2853">
                <a:solidFill>
                  <a:srgbClr val="000000"/>
                </a:solidFill>
                <a:latin typeface="Montserrat Bold"/>
              </a:rPr>
              <a:t>Importing the SolidWorks file to CoppeliaSim. Then, a comprehensive simulation process of the five (5) target position in CoppeliaSim by inputting the obtained position vectors, showing graphs which displays joint angles and end-effector velocity. </a:t>
            </a:r>
          </a:p>
        </p:txBody>
      </p:sp>
      <p:sp>
        <p:nvSpPr>
          <p:cNvPr id="24" name="TextBox 24"/>
          <p:cNvSpPr txBox="1"/>
          <p:nvPr/>
        </p:nvSpPr>
        <p:spPr>
          <a:xfrm>
            <a:off x="1206530" y="3785101"/>
            <a:ext cx="3588949" cy="485775"/>
          </a:xfrm>
          <a:prstGeom prst="rect">
            <a:avLst/>
          </a:prstGeom>
        </p:spPr>
        <p:txBody>
          <a:bodyPr lIns="0" tIns="0" rIns="0" bIns="0" rtlCol="0" anchor="t">
            <a:spAutoFit/>
          </a:bodyPr>
          <a:lstStyle/>
          <a:p>
            <a:pPr algn="ctr">
              <a:lnSpc>
                <a:spcPts val="3840"/>
              </a:lnSpc>
              <a:spcBef>
                <a:spcPct val="0"/>
              </a:spcBef>
            </a:pPr>
            <a:r>
              <a:rPr lang="en-US" sz="3200">
                <a:solidFill>
                  <a:srgbClr val="000000"/>
                </a:solidFill>
                <a:latin typeface="Montserrat Bold Italics"/>
              </a:rPr>
              <a:t>A. Methodology</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355716" y="636370"/>
            <a:ext cx="745404" cy="652229"/>
            <a:chOff x="0" y="0"/>
            <a:chExt cx="812800" cy="711200"/>
          </a:xfrm>
        </p:grpSpPr>
        <p:sp>
          <p:nvSpPr>
            <p:cNvPr id="3" name="Freeform 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91E39"/>
            </a:solidFill>
          </p:spPr>
        </p:sp>
        <p:sp>
          <p:nvSpPr>
            <p:cNvPr id="4" name="TextBox 4"/>
            <p:cNvSpPr txBox="1"/>
            <p:nvPr/>
          </p:nvSpPr>
          <p:spPr>
            <a:xfrm>
              <a:off x="127000" y="50800"/>
              <a:ext cx="558800" cy="330200"/>
            </a:xfrm>
            <a:prstGeom prst="rect">
              <a:avLst/>
            </a:prstGeom>
          </p:spPr>
          <p:txBody>
            <a:bodyPr lIns="50800" tIns="50800" rIns="50800" bIns="50800" rtlCol="0" anchor="ctr"/>
            <a:lstStyle/>
            <a:p>
              <a:pPr algn="ctr">
                <a:lnSpc>
                  <a:spcPts val="2540"/>
                </a:lnSpc>
              </a:pPr>
              <a:endParaRPr/>
            </a:p>
          </p:txBody>
        </p:sp>
      </p:grpSp>
      <p:grpSp>
        <p:nvGrpSpPr>
          <p:cNvPr id="5" name="Group 5"/>
          <p:cNvGrpSpPr/>
          <p:nvPr/>
        </p:nvGrpSpPr>
        <p:grpSpPr>
          <a:xfrm>
            <a:off x="-2316321" y="1028700"/>
            <a:ext cx="9805143" cy="865559"/>
            <a:chOff x="0" y="0"/>
            <a:chExt cx="10057276" cy="887817"/>
          </a:xfrm>
        </p:grpSpPr>
        <p:sp>
          <p:nvSpPr>
            <p:cNvPr id="6" name="Freeform 6"/>
            <p:cNvSpPr/>
            <p:nvPr/>
          </p:nvSpPr>
          <p:spPr>
            <a:xfrm>
              <a:off x="0" y="0"/>
              <a:ext cx="10057276" cy="887817"/>
            </a:xfrm>
            <a:custGeom>
              <a:avLst/>
              <a:gdLst/>
              <a:ahLst/>
              <a:cxnLst/>
              <a:rect l="l" t="t" r="r" b="b"/>
              <a:pathLst>
                <a:path w="10057276" h="887817">
                  <a:moveTo>
                    <a:pt x="203200" y="0"/>
                  </a:moveTo>
                  <a:lnTo>
                    <a:pt x="10057276" y="0"/>
                  </a:lnTo>
                  <a:lnTo>
                    <a:pt x="9854076" y="887817"/>
                  </a:lnTo>
                  <a:lnTo>
                    <a:pt x="0" y="887817"/>
                  </a:lnTo>
                  <a:lnTo>
                    <a:pt x="203200" y="0"/>
                  </a:lnTo>
                  <a:close/>
                </a:path>
              </a:pathLst>
            </a:custGeom>
            <a:solidFill>
              <a:srgbClr val="2586AF"/>
            </a:solidFill>
          </p:spPr>
        </p:sp>
        <p:sp>
          <p:nvSpPr>
            <p:cNvPr id="7" name="TextBox 7"/>
            <p:cNvSpPr txBox="1"/>
            <p:nvPr/>
          </p:nvSpPr>
          <p:spPr>
            <a:xfrm>
              <a:off x="101600" y="0"/>
              <a:ext cx="9854076" cy="887817"/>
            </a:xfrm>
            <a:prstGeom prst="rect">
              <a:avLst/>
            </a:prstGeom>
          </p:spPr>
          <p:txBody>
            <a:bodyPr lIns="50800" tIns="50800" rIns="50800" bIns="50800" rtlCol="0" anchor="ctr"/>
            <a:lstStyle/>
            <a:p>
              <a:pPr algn="ctr">
                <a:lnSpc>
                  <a:spcPts val="2540"/>
                </a:lnSpc>
              </a:pPr>
              <a:endParaRPr/>
            </a:p>
          </p:txBody>
        </p:sp>
      </p:grpSp>
      <p:grpSp>
        <p:nvGrpSpPr>
          <p:cNvPr id="8" name="Group 8"/>
          <p:cNvGrpSpPr/>
          <p:nvPr/>
        </p:nvGrpSpPr>
        <p:grpSpPr>
          <a:xfrm>
            <a:off x="383808" y="636370"/>
            <a:ext cx="6344611" cy="1134064"/>
            <a:chOff x="0" y="0"/>
            <a:chExt cx="4966960" cy="887817"/>
          </a:xfrm>
        </p:grpSpPr>
        <p:sp>
          <p:nvSpPr>
            <p:cNvPr id="9" name="Freeform 9"/>
            <p:cNvSpPr/>
            <p:nvPr/>
          </p:nvSpPr>
          <p:spPr>
            <a:xfrm>
              <a:off x="0" y="0"/>
              <a:ext cx="4966960" cy="887817"/>
            </a:xfrm>
            <a:custGeom>
              <a:avLst/>
              <a:gdLst/>
              <a:ahLst/>
              <a:cxnLst/>
              <a:rect l="l" t="t" r="r" b="b"/>
              <a:pathLst>
                <a:path w="4966960" h="887817">
                  <a:moveTo>
                    <a:pt x="203200" y="0"/>
                  </a:moveTo>
                  <a:lnTo>
                    <a:pt x="4966960" y="0"/>
                  </a:lnTo>
                  <a:lnTo>
                    <a:pt x="4763760" y="887817"/>
                  </a:lnTo>
                  <a:lnTo>
                    <a:pt x="0" y="887817"/>
                  </a:lnTo>
                  <a:lnTo>
                    <a:pt x="203200" y="0"/>
                  </a:lnTo>
                  <a:close/>
                </a:path>
              </a:pathLst>
            </a:custGeom>
            <a:solidFill>
              <a:srgbClr val="0F3566"/>
            </a:solidFill>
          </p:spPr>
        </p:sp>
        <p:sp>
          <p:nvSpPr>
            <p:cNvPr id="10" name="TextBox 10"/>
            <p:cNvSpPr txBox="1"/>
            <p:nvPr/>
          </p:nvSpPr>
          <p:spPr>
            <a:xfrm>
              <a:off x="101600" y="0"/>
              <a:ext cx="4763760" cy="887817"/>
            </a:xfrm>
            <a:prstGeom prst="rect">
              <a:avLst/>
            </a:prstGeom>
          </p:spPr>
          <p:txBody>
            <a:bodyPr lIns="50800" tIns="50800" rIns="50800" bIns="50800" rtlCol="0" anchor="ctr"/>
            <a:lstStyle/>
            <a:p>
              <a:pPr algn="ctr">
                <a:lnSpc>
                  <a:spcPts val="2540"/>
                </a:lnSpc>
              </a:pPr>
              <a:endParaRPr/>
            </a:p>
          </p:txBody>
        </p:sp>
      </p:grpSp>
      <p:grpSp>
        <p:nvGrpSpPr>
          <p:cNvPr id="11" name="Group 11"/>
          <p:cNvGrpSpPr/>
          <p:nvPr/>
        </p:nvGrpSpPr>
        <p:grpSpPr>
          <a:xfrm>
            <a:off x="16333017" y="-1214245"/>
            <a:ext cx="14583041" cy="11744295"/>
            <a:chOff x="0" y="0"/>
            <a:chExt cx="1102414" cy="887817"/>
          </a:xfrm>
        </p:grpSpPr>
        <p:sp>
          <p:nvSpPr>
            <p:cNvPr id="12" name="Freeform 12"/>
            <p:cNvSpPr/>
            <p:nvPr/>
          </p:nvSpPr>
          <p:spPr>
            <a:xfrm>
              <a:off x="0" y="0"/>
              <a:ext cx="1102414" cy="887817"/>
            </a:xfrm>
            <a:custGeom>
              <a:avLst/>
              <a:gdLst/>
              <a:ahLst/>
              <a:cxnLst/>
              <a:rect l="l" t="t" r="r" b="b"/>
              <a:pathLst>
                <a:path w="1102414" h="887817">
                  <a:moveTo>
                    <a:pt x="203200" y="0"/>
                  </a:moveTo>
                  <a:lnTo>
                    <a:pt x="1102414" y="0"/>
                  </a:lnTo>
                  <a:lnTo>
                    <a:pt x="899214" y="887817"/>
                  </a:lnTo>
                  <a:lnTo>
                    <a:pt x="0" y="887817"/>
                  </a:lnTo>
                  <a:lnTo>
                    <a:pt x="203200" y="0"/>
                  </a:lnTo>
                  <a:close/>
                </a:path>
              </a:pathLst>
            </a:custGeom>
            <a:solidFill>
              <a:srgbClr val="0F3566"/>
            </a:solidFill>
          </p:spPr>
        </p:sp>
        <p:sp>
          <p:nvSpPr>
            <p:cNvPr id="13" name="TextBox 13"/>
            <p:cNvSpPr txBox="1"/>
            <p:nvPr/>
          </p:nvSpPr>
          <p:spPr>
            <a:xfrm>
              <a:off x="101600" y="0"/>
              <a:ext cx="899214" cy="887817"/>
            </a:xfrm>
            <a:prstGeom prst="rect">
              <a:avLst/>
            </a:prstGeom>
          </p:spPr>
          <p:txBody>
            <a:bodyPr lIns="50800" tIns="50800" rIns="50800" bIns="50800" rtlCol="0" anchor="ctr"/>
            <a:lstStyle/>
            <a:p>
              <a:pPr algn="ctr">
                <a:lnSpc>
                  <a:spcPts val="2540"/>
                </a:lnSpc>
              </a:pPr>
              <a:endParaRPr/>
            </a:p>
          </p:txBody>
        </p:sp>
      </p:grpSp>
      <p:grpSp>
        <p:nvGrpSpPr>
          <p:cNvPr id="14" name="Group 14"/>
          <p:cNvGrpSpPr/>
          <p:nvPr/>
        </p:nvGrpSpPr>
        <p:grpSpPr>
          <a:xfrm>
            <a:off x="16219913" y="-404213"/>
            <a:ext cx="4901631" cy="7073703"/>
            <a:chOff x="0" y="0"/>
            <a:chExt cx="615201" cy="887817"/>
          </a:xfrm>
        </p:grpSpPr>
        <p:sp>
          <p:nvSpPr>
            <p:cNvPr id="15" name="Freeform 15"/>
            <p:cNvSpPr/>
            <p:nvPr/>
          </p:nvSpPr>
          <p:spPr>
            <a:xfrm>
              <a:off x="0" y="0"/>
              <a:ext cx="615201" cy="887817"/>
            </a:xfrm>
            <a:custGeom>
              <a:avLst/>
              <a:gdLst/>
              <a:ahLst/>
              <a:cxnLst/>
              <a:rect l="l" t="t" r="r" b="b"/>
              <a:pathLst>
                <a:path w="615201" h="887817">
                  <a:moveTo>
                    <a:pt x="203200" y="0"/>
                  </a:moveTo>
                  <a:lnTo>
                    <a:pt x="615201" y="0"/>
                  </a:lnTo>
                  <a:lnTo>
                    <a:pt x="412001" y="887817"/>
                  </a:lnTo>
                  <a:lnTo>
                    <a:pt x="0" y="887817"/>
                  </a:lnTo>
                  <a:lnTo>
                    <a:pt x="203200" y="0"/>
                  </a:lnTo>
                  <a:close/>
                </a:path>
              </a:pathLst>
            </a:custGeom>
            <a:solidFill>
              <a:srgbClr val="2586AF"/>
            </a:solidFill>
          </p:spPr>
        </p:sp>
        <p:sp>
          <p:nvSpPr>
            <p:cNvPr id="16" name="TextBox 16"/>
            <p:cNvSpPr txBox="1"/>
            <p:nvPr/>
          </p:nvSpPr>
          <p:spPr>
            <a:xfrm>
              <a:off x="101600" y="0"/>
              <a:ext cx="412001" cy="887817"/>
            </a:xfrm>
            <a:prstGeom prst="rect">
              <a:avLst/>
            </a:prstGeom>
          </p:spPr>
          <p:txBody>
            <a:bodyPr lIns="50800" tIns="50800" rIns="50800" bIns="50800" rtlCol="0" anchor="ctr"/>
            <a:lstStyle/>
            <a:p>
              <a:pPr algn="ctr">
                <a:lnSpc>
                  <a:spcPts val="2540"/>
                </a:lnSpc>
              </a:pPr>
              <a:endParaRPr/>
            </a:p>
          </p:txBody>
        </p:sp>
      </p:grpSp>
      <p:grpSp>
        <p:nvGrpSpPr>
          <p:cNvPr id="17" name="Group 17"/>
          <p:cNvGrpSpPr/>
          <p:nvPr/>
        </p:nvGrpSpPr>
        <p:grpSpPr>
          <a:xfrm>
            <a:off x="12802668" y="231228"/>
            <a:ext cx="9963679" cy="812202"/>
            <a:chOff x="0" y="0"/>
            <a:chExt cx="4425238" cy="360729"/>
          </a:xfrm>
        </p:grpSpPr>
        <p:sp>
          <p:nvSpPr>
            <p:cNvPr id="18" name="Freeform 18"/>
            <p:cNvSpPr/>
            <p:nvPr/>
          </p:nvSpPr>
          <p:spPr>
            <a:xfrm>
              <a:off x="0" y="0"/>
              <a:ext cx="4425238" cy="360729"/>
            </a:xfrm>
            <a:custGeom>
              <a:avLst/>
              <a:gdLst/>
              <a:ahLst/>
              <a:cxnLst/>
              <a:rect l="l" t="t" r="r" b="b"/>
              <a:pathLst>
                <a:path w="4425238" h="360729">
                  <a:moveTo>
                    <a:pt x="203200" y="0"/>
                  </a:moveTo>
                  <a:lnTo>
                    <a:pt x="4425238" y="0"/>
                  </a:lnTo>
                  <a:lnTo>
                    <a:pt x="4222038" y="360729"/>
                  </a:lnTo>
                  <a:lnTo>
                    <a:pt x="0" y="360729"/>
                  </a:lnTo>
                  <a:lnTo>
                    <a:pt x="203200" y="0"/>
                  </a:lnTo>
                  <a:close/>
                </a:path>
              </a:pathLst>
            </a:custGeom>
            <a:solidFill>
              <a:srgbClr val="0F3566"/>
            </a:solidFill>
          </p:spPr>
        </p:sp>
        <p:sp>
          <p:nvSpPr>
            <p:cNvPr id="19" name="TextBox 19"/>
            <p:cNvSpPr txBox="1"/>
            <p:nvPr/>
          </p:nvSpPr>
          <p:spPr>
            <a:xfrm>
              <a:off x="101600" y="0"/>
              <a:ext cx="4222038" cy="360729"/>
            </a:xfrm>
            <a:prstGeom prst="rect">
              <a:avLst/>
            </a:prstGeom>
          </p:spPr>
          <p:txBody>
            <a:bodyPr lIns="50800" tIns="50800" rIns="50800" bIns="50800" rtlCol="0" anchor="ctr"/>
            <a:lstStyle/>
            <a:p>
              <a:pPr algn="ctr">
                <a:lnSpc>
                  <a:spcPts val="2540"/>
                </a:lnSpc>
              </a:pPr>
              <a:endParaRPr/>
            </a:p>
          </p:txBody>
        </p:sp>
      </p:grpSp>
      <p:sp>
        <p:nvSpPr>
          <p:cNvPr id="20" name="Freeform 20"/>
          <p:cNvSpPr/>
          <p:nvPr/>
        </p:nvSpPr>
        <p:spPr>
          <a:xfrm>
            <a:off x="2053471" y="3438669"/>
            <a:ext cx="5966781" cy="6243138"/>
          </a:xfrm>
          <a:custGeom>
            <a:avLst/>
            <a:gdLst/>
            <a:ahLst/>
            <a:cxnLst/>
            <a:rect l="l" t="t" r="r" b="b"/>
            <a:pathLst>
              <a:path w="5966781" h="6243138">
                <a:moveTo>
                  <a:pt x="0" y="0"/>
                </a:moveTo>
                <a:lnTo>
                  <a:pt x="5966781" y="0"/>
                </a:lnTo>
                <a:lnTo>
                  <a:pt x="5966781" y="6243137"/>
                </a:lnTo>
                <a:lnTo>
                  <a:pt x="0" y="6243137"/>
                </a:lnTo>
                <a:lnTo>
                  <a:pt x="0" y="0"/>
                </a:lnTo>
                <a:close/>
              </a:path>
            </a:pathLst>
          </a:custGeom>
          <a:blipFill>
            <a:blip r:embed="rId2"/>
            <a:stretch>
              <a:fillRect/>
            </a:stretch>
          </a:blipFill>
        </p:spPr>
      </p:sp>
      <p:sp>
        <p:nvSpPr>
          <p:cNvPr id="21" name="Freeform 21"/>
          <p:cNvSpPr/>
          <p:nvPr/>
        </p:nvSpPr>
        <p:spPr>
          <a:xfrm>
            <a:off x="9359213" y="3515879"/>
            <a:ext cx="6025847" cy="2810374"/>
          </a:xfrm>
          <a:custGeom>
            <a:avLst/>
            <a:gdLst/>
            <a:ahLst/>
            <a:cxnLst/>
            <a:rect l="l" t="t" r="r" b="b"/>
            <a:pathLst>
              <a:path w="6025847" h="2810374">
                <a:moveTo>
                  <a:pt x="0" y="0"/>
                </a:moveTo>
                <a:lnTo>
                  <a:pt x="6025847" y="0"/>
                </a:lnTo>
                <a:lnTo>
                  <a:pt x="6025847" y="2810374"/>
                </a:lnTo>
                <a:lnTo>
                  <a:pt x="0" y="2810374"/>
                </a:lnTo>
                <a:lnTo>
                  <a:pt x="0" y="0"/>
                </a:lnTo>
                <a:close/>
              </a:path>
            </a:pathLst>
          </a:custGeom>
          <a:blipFill>
            <a:blip r:embed="rId3"/>
            <a:stretch>
              <a:fillRect/>
            </a:stretch>
          </a:blipFill>
        </p:spPr>
      </p:sp>
      <p:sp>
        <p:nvSpPr>
          <p:cNvPr id="22" name="Freeform 22"/>
          <p:cNvSpPr/>
          <p:nvPr/>
        </p:nvSpPr>
        <p:spPr>
          <a:xfrm>
            <a:off x="9359213" y="6737479"/>
            <a:ext cx="6028257" cy="2944328"/>
          </a:xfrm>
          <a:custGeom>
            <a:avLst/>
            <a:gdLst/>
            <a:ahLst/>
            <a:cxnLst/>
            <a:rect l="l" t="t" r="r" b="b"/>
            <a:pathLst>
              <a:path w="6028257" h="2944328">
                <a:moveTo>
                  <a:pt x="0" y="0"/>
                </a:moveTo>
                <a:lnTo>
                  <a:pt x="6028257" y="0"/>
                </a:lnTo>
                <a:lnTo>
                  <a:pt x="6028257" y="2944327"/>
                </a:lnTo>
                <a:lnTo>
                  <a:pt x="0" y="2944327"/>
                </a:lnTo>
                <a:lnTo>
                  <a:pt x="0" y="0"/>
                </a:lnTo>
                <a:close/>
              </a:path>
            </a:pathLst>
          </a:custGeom>
          <a:blipFill>
            <a:blip r:embed="rId4"/>
            <a:stretch>
              <a:fillRect/>
            </a:stretch>
          </a:blipFill>
        </p:spPr>
      </p:sp>
      <p:sp>
        <p:nvSpPr>
          <p:cNvPr id="23" name="TextBox 23"/>
          <p:cNvSpPr txBox="1"/>
          <p:nvPr/>
        </p:nvSpPr>
        <p:spPr>
          <a:xfrm>
            <a:off x="2316747" y="1017137"/>
            <a:ext cx="2478732"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OBJECTIVE 2</a:t>
            </a:r>
          </a:p>
        </p:txBody>
      </p:sp>
      <p:sp>
        <p:nvSpPr>
          <p:cNvPr id="24" name="TextBox 24"/>
          <p:cNvSpPr txBox="1"/>
          <p:nvPr/>
        </p:nvSpPr>
        <p:spPr>
          <a:xfrm>
            <a:off x="13151421" y="422058"/>
            <a:ext cx="4915085" cy="495299"/>
          </a:xfrm>
          <a:prstGeom prst="rect">
            <a:avLst/>
          </a:prstGeom>
        </p:spPr>
        <p:txBody>
          <a:bodyPr lIns="0" tIns="0" rIns="0" bIns="0" rtlCol="0" anchor="t">
            <a:spAutoFit/>
          </a:bodyPr>
          <a:lstStyle/>
          <a:p>
            <a:pPr algn="ctr">
              <a:lnSpc>
                <a:spcPts val="3299"/>
              </a:lnSpc>
              <a:spcBef>
                <a:spcPct val="0"/>
              </a:spcBef>
            </a:pPr>
            <a:r>
              <a:rPr lang="en-US" sz="2999" spc="119">
                <a:solidFill>
                  <a:srgbClr val="FFFFFF"/>
                </a:solidFill>
                <a:latin typeface="Agrandir Narrow Bold"/>
              </a:rPr>
              <a:t>CHAPTER  3 &amp;  4</a:t>
            </a:r>
          </a:p>
        </p:txBody>
      </p:sp>
      <p:sp>
        <p:nvSpPr>
          <p:cNvPr id="25" name="TextBox 25"/>
          <p:cNvSpPr txBox="1"/>
          <p:nvPr/>
        </p:nvSpPr>
        <p:spPr>
          <a:xfrm>
            <a:off x="1538202" y="2362344"/>
            <a:ext cx="2096095" cy="485775"/>
          </a:xfrm>
          <a:prstGeom prst="rect">
            <a:avLst/>
          </a:prstGeom>
        </p:spPr>
        <p:txBody>
          <a:bodyPr lIns="0" tIns="0" rIns="0" bIns="0" rtlCol="0" anchor="t">
            <a:spAutoFit/>
          </a:bodyPr>
          <a:lstStyle/>
          <a:p>
            <a:pPr algn="ctr">
              <a:lnSpc>
                <a:spcPts val="3839"/>
              </a:lnSpc>
              <a:spcBef>
                <a:spcPct val="0"/>
              </a:spcBef>
            </a:pPr>
            <a:r>
              <a:rPr lang="en-US" sz="3199">
                <a:solidFill>
                  <a:srgbClr val="000000"/>
                </a:solidFill>
                <a:latin typeface="Montserrat Bold Italics"/>
              </a:rPr>
              <a:t>B. Results</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1177</Words>
  <Application>Microsoft Office PowerPoint</Application>
  <PresentationFormat>Custom</PresentationFormat>
  <Paragraphs>119</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Montserrat Bold Italics</vt:lpstr>
      <vt:lpstr>Calibri</vt:lpstr>
      <vt:lpstr>Montserrat Ultra-Bold</vt:lpstr>
      <vt:lpstr>Montserrat Bold</vt:lpstr>
      <vt:lpstr>Montserrat Semi-Bold</vt:lpstr>
      <vt:lpstr>Montserrat Italics</vt:lpstr>
      <vt:lpstr>Montserrat</vt:lpstr>
      <vt:lpstr>Arial</vt:lpstr>
      <vt:lpstr>Agrandir Narrow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DEFENSE MEXE 23-038</dc:title>
  <dc:creator>Lenovo</dc:creator>
  <cp:lastModifiedBy>Mikko De Torres</cp:lastModifiedBy>
  <cp:revision>1</cp:revision>
  <dcterms:created xsi:type="dcterms:W3CDTF">2006-08-16T00:00:00Z</dcterms:created>
  <dcterms:modified xsi:type="dcterms:W3CDTF">2025-05-15T01:17:32Z</dcterms:modified>
  <dc:identifier>DAGDxWeE4Eg</dc:identifier>
</cp:coreProperties>
</file>